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Prata"/>
      <p:regular r:id="rId31"/>
    </p:embeddedFont>
    <p:embeddedFont>
      <p:font typeface="Lobster"/>
      <p:regular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Didact Gothic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9AA0A6"/>
          </p15:clr>
        </p15:guide>
        <p15:guide id="2" orient="horz" pos="1728">
          <p15:clr>
            <a:srgbClr val="9AA0A6"/>
          </p15:clr>
        </p15:guide>
        <p15:guide id="3" orient="horz" pos="738">
          <p15:clr>
            <a:srgbClr val="9AA0A6"/>
          </p15:clr>
        </p15:guide>
        <p15:guide id="4" orient="horz" pos="1391">
          <p15:clr>
            <a:srgbClr val="9AA0A6"/>
          </p15:clr>
        </p15:guide>
        <p15:guide id="5" orient="horz" pos="2110">
          <p15:clr>
            <a:srgbClr val="9AA0A6"/>
          </p15:clr>
        </p15:guide>
        <p15:guide id="6" pos="4386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8" roundtripDataSignature="AMtx7mgen8D9r88S+aGyO6PEPbuMeKDQ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1728" orient="horz"/>
        <p:guide pos="738" orient="horz"/>
        <p:guide pos="1391" orient="horz"/>
        <p:guide pos="2110" orient="horz"/>
        <p:guide pos="438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ata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4.xml"/><Relationship Id="rId32" Type="http://schemas.openxmlformats.org/officeDocument/2006/relationships/font" Target="fonts/Lobster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bold.fntdata"/><Relationship Id="rId15" Type="http://schemas.openxmlformats.org/officeDocument/2006/relationships/slide" Target="slides/slide9.xml"/><Relationship Id="rId37" Type="http://schemas.openxmlformats.org/officeDocument/2006/relationships/font" Target="fonts/DidactGothic-regular.fntdata"/><Relationship Id="rId14" Type="http://schemas.openxmlformats.org/officeDocument/2006/relationships/slide" Target="slides/slide8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customschemas.google.com/relationships/presentationmetadata" Target="meta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c6e1f1e2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c6e1f1e2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c6447f76d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c6447f76d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</a:t>
            </a:r>
            <a:r>
              <a:rPr lang="en"/>
              <a:t>oderately -intense activities: briskly walking for 10 mins and golf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ac6447f76d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ac6447f76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Currently, SBVPA  has youth sports programs like youth basketball league. But we lacked sports programs for adults.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c6447f76d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ac6447f76d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Companies / individuals internally decide which sports league to join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Employees Interest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Ages (young adults/elders)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Gender (Male/Female)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ac6e1f1e20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ac6e1f1e20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c6447f76d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ac6447f76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c6447f76d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ac6447f76d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Participants register at SBVPA.com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could sign up as individual teams or corporate teams. we can create tournaments in any sport for the teams to face-off in a customized challenge. The schedule of the competitions will also be customized based on their preference.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c6447fc4d_3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ac6447fc4d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ac6447fc4d_4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ac6447fc4d_4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c6447fc4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ac6447fc4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ac6447fc4d_4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ac6447fc4d_4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ac6447fc4d_4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ac6447fc4d_4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ac6447fc4d_4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ac6447fc4d_4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c6447f76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c6447f76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c6447f76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ac6447f76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c6447f76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c6447f76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“Unhappy Cities” study gathered health data from various metropolitan areas -&gt; concluded that SB = 3rd unhappy city in country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But what are the factors that go into that? (a lot)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might be thinking: what does this have to do with us?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One problem that you as the SBVPA can fix: Health = aid in the overall improvement of happiness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c6447f76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c6447f76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</a:rPr>
              <a:t>3 numbers for you: </a:t>
            </a:r>
            <a:endParaRPr sz="10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595959"/>
                </a:solidFill>
              </a:rPr>
              <a:t>39% of residents are obese - For every 100k people, 182 will die of heart disease - 32% of diabetics are considered high risk</a:t>
            </a:r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c6447f76d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c6447f76d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0"/>
          <p:cNvSpPr txBox="1"/>
          <p:nvPr>
            <p:ph type="ctrTitle"/>
          </p:nvPr>
        </p:nvSpPr>
        <p:spPr>
          <a:xfrm>
            <a:off x="3893275" y="1589075"/>
            <a:ext cx="44601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None/>
              <a:defRPr sz="47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" name="Google Shape;10;p50"/>
          <p:cNvSpPr txBox="1"/>
          <p:nvPr>
            <p:ph idx="1" type="subTitle"/>
          </p:nvPr>
        </p:nvSpPr>
        <p:spPr>
          <a:xfrm>
            <a:off x="3893275" y="3544775"/>
            <a:ext cx="38292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50"/>
          <p:cNvSpPr/>
          <p:nvPr/>
        </p:nvSpPr>
        <p:spPr>
          <a:xfrm>
            <a:off x="0" y="3293925"/>
            <a:ext cx="9144000" cy="187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0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9"/>
          <p:cNvSpPr txBox="1"/>
          <p:nvPr>
            <p:ph type="ctrTitle"/>
          </p:nvPr>
        </p:nvSpPr>
        <p:spPr>
          <a:xfrm>
            <a:off x="1690800" y="1412200"/>
            <a:ext cx="57624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Google Shape;70;p59"/>
          <p:cNvSpPr txBox="1"/>
          <p:nvPr>
            <p:ph idx="1" type="subTitle"/>
          </p:nvPr>
        </p:nvSpPr>
        <p:spPr>
          <a:xfrm>
            <a:off x="2105100" y="2523638"/>
            <a:ext cx="4933800" cy="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59"/>
          <p:cNvSpPr/>
          <p:nvPr/>
        </p:nvSpPr>
        <p:spPr>
          <a:xfrm rot="5400000">
            <a:off x="4050300" y="-2295925"/>
            <a:ext cx="1043400" cy="548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59"/>
          <p:cNvSpPr/>
          <p:nvPr/>
        </p:nvSpPr>
        <p:spPr>
          <a:xfrm>
            <a:off x="-82775" y="467600"/>
            <a:ext cx="9356400" cy="4146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0"/>
          <p:cNvSpPr txBox="1"/>
          <p:nvPr>
            <p:ph idx="1" type="body"/>
          </p:nvPr>
        </p:nvSpPr>
        <p:spPr>
          <a:xfrm>
            <a:off x="1077100" y="2251100"/>
            <a:ext cx="3850200" cy="20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60"/>
          <p:cNvSpPr txBox="1"/>
          <p:nvPr>
            <p:ph type="title"/>
          </p:nvPr>
        </p:nvSpPr>
        <p:spPr>
          <a:xfrm>
            <a:off x="1077100" y="1121275"/>
            <a:ext cx="43908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1"/>
          <p:cNvSpPr txBox="1"/>
          <p:nvPr>
            <p:ph type="title"/>
          </p:nvPr>
        </p:nvSpPr>
        <p:spPr>
          <a:xfrm>
            <a:off x="1886250" y="1919025"/>
            <a:ext cx="53715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2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2"/>
          <p:cNvSpPr txBox="1"/>
          <p:nvPr>
            <p:ph idx="2" type="title"/>
          </p:nvPr>
        </p:nvSpPr>
        <p:spPr>
          <a:xfrm>
            <a:off x="1882875" y="1585275"/>
            <a:ext cx="1959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62"/>
          <p:cNvSpPr txBox="1"/>
          <p:nvPr>
            <p:ph idx="1" type="subTitle"/>
          </p:nvPr>
        </p:nvSpPr>
        <p:spPr>
          <a:xfrm>
            <a:off x="1496175" y="1852711"/>
            <a:ext cx="27327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62"/>
          <p:cNvSpPr txBox="1"/>
          <p:nvPr>
            <p:ph idx="3" type="title"/>
          </p:nvPr>
        </p:nvSpPr>
        <p:spPr>
          <a:xfrm>
            <a:off x="1882875" y="3096975"/>
            <a:ext cx="1959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62"/>
          <p:cNvSpPr txBox="1"/>
          <p:nvPr>
            <p:ph idx="4" type="subTitle"/>
          </p:nvPr>
        </p:nvSpPr>
        <p:spPr>
          <a:xfrm>
            <a:off x="1496175" y="3371347"/>
            <a:ext cx="27327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62"/>
          <p:cNvSpPr txBox="1"/>
          <p:nvPr>
            <p:ph idx="5" type="title"/>
          </p:nvPr>
        </p:nvSpPr>
        <p:spPr>
          <a:xfrm>
            <a:off x="5301846" y="1585275"/>
            <a:ext cx="1959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62"/>
          <p:cNvSpPr txBox="1"/>
          <p:nvPr>
            <p:ph idx="6" type="subTitle"/>
          </p:nvPr>
        </p:nvSpPr>
        <p:spPr>
          <a:xfrm>
            <a:off x="4915146" y="1852711"/>
            <a:ext cx="27327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62"/>
          <p:cNvSpPr txBox="1"/>
          <p:nvPr>
            <p:ph idx="7" type="title"/>
          </p:nvPr>
        </p:nvSpPr>
        <p:spPr>
          <a:xfrm>
            <a:off x="5301846" y="3097125"/>
            <a:ext cx="1959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62"/>
          <p:cNvSpPr txBox="1"/>
          <p:nvPr>
            <p:ph idx="8" type="subTitle"/>
          </p:nvPr>
        </p:nvSpPr>
        <p:spPr>
          <a:xfrm>
            <a:off x="4915146" y="3370902"/>
            <a:ext cx="27327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62"/>
          <p:cNvSpPr/>
          <p:nvPr/>
        </p:nvSpPr>
        <p:spPr>
          <a:xfrm rot="5400000">
            <a:off x="-1202025" y="3496000"/>
            <a:ext cx="2762400" cy="59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62"/>
          <p:cNvSpPr/>
          <p:nvPr/>
        </p:nvSpPr>
        <p:spPr>
          <a:xfrm>
            <a:off x="-20775" y="-790250"/>
            <a:ext cx="8839200" cy="5638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6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3"/>
          <p:cNvSpPr/>
          <p:nvPr/>
        </p:nvSpPr>
        <p:spPr>
          <a:xfrm>
            <a:off x="-344625" y="2965550"/>
            <a:ext cx="9982200" cy="2378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63"/>
          <p:cNvSpPr/>
          <p:nvPr/>
        </p:nvSpPr>
        <p:spPr>
          <a:xfrm rot="5400000">
            <a:off x="5037075" y="1553300"/>
            <a:ext cx="2378400" cy="290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63"/>
          <p:cNvSpPr/>
          <p:nvPr/>
        </p:nvSpPr>
        <p:spPr>
          <a:xfrm rot="5400000">
            <a:off x="1728525" y="1553300"/>
            <a:ext cx="2378400" cy="290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63"/>
          <p:cNvSpPr txBox="1"/>
          <p:nvPr>
            <p:ph type="title"/>
          </p:nvPr>
        </p:nvSpPr>
        <p:spPr>
          <a:xfrm>
            <a:off x="922250" y="530725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63"/>
          <p:cNvSpPr txBox="1"/>
          <p:nvPr>
            <p:ph idx="1" type="subTitle"/>
          </p:nvPr>
        </p:nvSpPr>
        <p:spPr>
          <a:xfrm>
            <a:off x="1560838" y="3204050"/>
            <a:ext cx="2743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63"/>
          <p:cNvSpPr txBox="1"/>
          <p:nvPr>
            <p:ph idx="2" type="subTitle"/>
          </p:nvPr>
        </p:nvSpPr>
        <p:spPr>
          <a:xfrm>
            <a:off x="4839962" y="3204050"/>
            <a:ext cx="2743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63"/>
          <p:cNvSpPr txBox="1"/>
          <p:nvPr>
            <p:ph idx="3" type="title"/>
          </p:nvPr>
        </p:nvSpPr>
        <p:spPr>
          <a:xfrm>
            <a:off x="1865338" y="2943450"/>
            <a:ext cx="2134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63"/>
          <p:cNvSpPr txBox="1"/>
          <p:nvPr>
            <p:ph idx="4" type="title"/>
          </p:nvPr>
        </p:nvSpPr>
        <p:spPr>
          <a:xfrm>
            <a:off x="5144462" y="2943450"/>
            <a:ext cx="2134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7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4"/>
          <p:cNvSpPr/>
          <p:nvPr/>
        </p:nvSpPr>
        <p:spPr>
          <a:xfrm>
            <a:off x="0" y="1856675"/>
            <a:ext cx="9144000" cy="22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64"/>
          <p:cNvSpPr txBox="1"/>
          <p:nvPr>
            <p:ph type="title"/>
          </p:nvPr>
        </p:nvSpPr>
        <p:spPr>
          <a:xfrm>
            <a:off x="1223325" y="2791059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64"/>
          <p:cNvSpPr txBox="1"/>
          <p:nvPr>
            <p:ph idx="1" type="subTitle"/>
          </p:nvPr>
        </p:nvSpPr>
        <p:spPr>
          <a:xfrm>
            <a:off x="856875" y="3049800"/>
            <a:ext cx="23916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64"/>
          <p:cNvSpPr txBox="1"/>
          <p:nvPr>
            <p:ph idx="2" type="title"/>
          </p:nvPr>
        </p:nvSpPr>
        <p:spPr>
          <a:xfrm>
            <a:off x="6261975" y="2791059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64"/>
          <p:cNvSpPr txBox="1"/>
          <p:nvPr>
            <p:ph idx="3" type="subTitle"/>
          </p:nvPr>
        </p:nvSpPr>
        <p:spPr>
          <a:xfrm>
            <a:off x="5895525" y="3049800"/>
            <a:ext cx="23916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64"/>
          <p:cNvSpPr txBox="1"/>
          <p:nvPr>
            <p:ph idx="4" type="title"/>
          </p:nvPr>
        </p:nvSpPr>
        <p:spPr>
          <a:xfrm>
            <a:off x="3752400" y="2791059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64"/>
          <p:cNvSpPr txBox="1"/>
          <p:nvPr>
            <p:ph idx="5" type="subTitle"/>
          </p:nvPr>
        </p:nvSpPr>
        <p:spPr>
          <a:xfrm>
            <a:off x="3385950" y="3049800"/>
            <a:ext cx="23916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64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8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5"/>
          <p:cNvSpPr/>
          <p:nvPr/>
        </p:nvSpPr>
        <p:spPr>
          <a:xfrm>
            <a:off x="-133350" y="2474175"/>
            <a:ext cx="9391500" cy="26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5"/>
          <p:cNvSpPr txBox="1"/>
          <p:nvPr>
            <p:ph idx="1" type="body"/>
          </p:nvPr>
        </p:nvSpPr>
        <p:spPr>
          <a:xfrm>
            <a:off x="2078825" y="4183375"/>
            <a:ext cx="52293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65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" type="titleOnly">
  <p:cSld name="TITLE_ONLY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6"/>
          <p:cNvSpPr txBox="1"/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3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7"/>
          <p:cNvSpPr txBox="1"/>
          <p:nvPr>
            <p:ph type="title"/>
          </p:nvPr>
        </p:nvSpPr>
        <p:spPr>
          <a:xfrm>
            <a:off x="1223325" y="2791059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67"/>
          <p:cNvSpPr txBox="1"/>
          <p:nvPr>
            <p:ph idx="1" type="subTitle"/>
          </p:nvPr>
        </p:nvSpPr>
        <p:spPr>
          <a:xfrm>
            <a:off x="856875" y="3049800"/>
            <a:ext cx="23916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67"/>
          <p:cNvSpPr txBox="1"/>
          <p:nvPr>
            <p:ph idx="2" type="title"/>
          </p:nvPr>
        </p:nvSpPr>
        <p:spPr>
          <a:xfrm>
            <a:off x="6261975" y="2791059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67"/>
          <p:cNvSpPr txBox="1"/>
          <p:nvPr>
            <p:ph idx="3" type="subTitle"/>
          </p:nvPr>
        </p:nvSpPr>
        <p:spPr>
          <a:xfrm>
            <a:off x="5895525" y="3049800"/>
            <a:ext cx="23916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67"/>
          <p:cNvSpPr txBox="1"/>
          <p:nvPr>
            <p:ph idx="4" type="title"/>
          </p:nvPr>
        </p:nvSpPr>
        <p:spPr>
          <a:xfrm>
            <a:off x="3752400" y="2791059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67"/>
          <p:cNvSpPr txBox="1"/>
          <p:nvPr>
            <p:ph idx="5" type="subTitle"/>
          </p:nvPr>
        </p:nvSpPr>
        <p:spPr>
          <a:xfrm>
            <a:off x="3385950" y="3049800"/>
            <a:ext cx="23916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67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67"/>
          <p:cNvSpPr/>
          <p:nvPr/>
        </p:nvSpPr>
        <p:spPr>
          <a:xfrm>
            <a:off x="-435375" y="4086550"/>
            <a:ext cx="2205300" cy="4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7"/>
          <p:cNvSpPr/>
          <p:nvPr/>
        </p:nvSpPr>
        <p:spPr>
          <a:xfrm>
            <a:off x="836811" y="1958850"/>
            <a:ext cx="2421600" cy="2106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7"/>
          <p:cNvSpPr/>
          <p:nvPr/>
        </p:nvSpPr>
        <p:spPr>
          <a:xfrm>
            <a:off x="3361200" y="1958850"/>
            <a:ext cx="2421600" cy="2106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67"/>
          <p:cNvSpPr/>
          <p:nvPr/>
        </p:nvSpPr>
        <p:spPr>
          <a:xfrm>
            <a:off x="5885589" y="1958850"/>
            <a:ext cx="2421600" cy="2106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9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8"/>
          <p:cNvSpPr txBox="1"/>
          <p:nvPr>
            <p:ph type="title"/>
          </p:nvPr>
        </p:nvSpPr>
        <p:spPr>
          <a:xfrm>
            <a:off x="1043779" y="1754375"/>
            <a:ext cx="18975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68"/>
          <p:cNvSpPr txBox="1"/>
          <p:nvPr>
            <p:ph idx="1" type="subTitle"/>
          </p:nvPr>
        </p:nvSpPr>
        <p:spPr>
          <a:xfrm>
            <a:off x="1059229" y="2064083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68"/>
          <p:cNvSpPr txBox="1"/>
          <p:nvPr>
            <p:ph idx="2" type="title"/>
          </p:nvPr>
        </p:nvSpPr>
        <p:spPr>
          <a:xfrm>
            <a:off x="1043779" y="3204651"/>
            <a:ext cx="18975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68"/>
          <p:cNvSpPr txBox="1"/>
          <p:nvPr>
            <p:ph idx="3" type="subTitle"/>
          </p:nvPr>
        </p:nvSpPr>
        <p:spPr>
          <a:xfrm>
            <a:off x="1059229" y="3538242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68"/>
          <p:cNvSpPr txBox="1"/>
          <p:nvPr>
            <p:ph idx="4" type="title"/>
          </p:nvPr>
        </p:nvSpPr>
        <p:spPr>
          <a:xfrm>
            <a:off x="3631360" y="1754375"/>
            <a:ext cx="1881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68"/>
          <p:cNvSpPr txBox="1"/>
          <p:nvPr>
            <p:ph idx="5" type="subTitle"/>
          </p:nvPr>
        </p:nvSpPr>
        <p:spPr>
          <a:xfrm>
            <a:off x="3639010" y="2064076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68"/>
          <p:cNvSpPr txBox="1"/>
          <p:nvPr>
            <p:ph idx="6" type="title"/>
          </p:nvPr>
        </p:nvSpPr>
        <p:spPr>
          <a:xfrm>
            <a:off x="3631360" y="3204651"/>
            <a:ext cx="1881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68"/>
          <p:cNvSpPr txBox="1"/>
          <p:nvPr>
            <p:ph idx="7" type="subTitle"/>
          </p:nvPr>
        </p:nvSpPr>
        <p:spPr>
          <a:xfrm>
            <a:off x="3639010" y="3538242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68"/>
          <p:cNvSpPr txBox="1"/>
          <p:nvPr>
            <p:ph idx="8" type="title"/>
          </p:nvPr>
        </p:nvSpPr>
        <p:spPr>
          <a:xfrm>
            <a:off x="6215127" y="1754375"/>
            <a:ext cx="1875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68"/>
          <p:cNvSpPr txBox="1"/>
          <p:nvPr>
            <p:ph idx="9" type="subTitle"/>
          </p:nvPr>
        </p:nvSpPr>
        <p:spPr>
          <a:xfrm>
            <a:off x="6219627" y="2064076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68"/>
          <p:cNvSpPr txBox="1"/>
          <p:nvPr>
            <p:ph idx="13" type="title"/>
          </p:nvPr>
        </p:nvSpPr>
        <p:spPr>
          <a:xfrm>
            <a:off x="6215127" y="3204651"/>
            <a:ext cx="1875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" name="Google Shape;138;p68"/>
          <p:cNvSpPr txBox="1"/>
          <p:nvPr>
            <p:ph idx="14" type="subTitle"/>
          </p:nvPr>
        </p:nvSpPr>
        <p:spPr>
          <a:xfrm>
            <a:off x="6219627" y="3538242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68"/>
          <p:cNvSpPr txBox="1"/>
          <p:nvPr>
            <p:ph idx="15"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1"/>
          <p:cNvSpPr/>
          <p:nvPr/>
        </p:nvSpPr>
        <p:spPr>
          <a:xfrm>
            <a:off x="0" y="1218075"/>
            <a:ext cx="9163200" cy="393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51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Google Shape;15;p51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2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9"/>
          <p:cNvSpPr txBox="1"/>
          <p:nvPr>
            <p:ph type="title"/>
          </p:nvPr>
        </p:nvSpPr>
        <p:spPr>
          <a:xfrm>
            <a:off x="862450" y="3248250"/>
            <a:ext cx="1763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69"/>
          <p:cNvSpPr txBox="1"/>
          <p:nvPr>
            <p:ph idx="1" type="subTitle"/>
          </p:nvPr>
        </p:nvSpPr>
        <p:spPr>
          <a:xfrm>
            <a:off x="424450" y="3506993"/>
            <a:ext cx="2639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69"/>
          <p:cNvSpPr txBox="1"/>
          <p:nvPr>
            <p:ph idx="2" type="title"/>
          </p:nvPr>
        </p:nvSpPr>
        <p:spPr>
          <a:xfrm>
            <a:off x="6525755" y="3248250"/>
            <a:ext cx="1763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69"/>
          <p:cNvSpPr txBox="1"/>
          <p:nvPr>
            <p:ph idx="3" type="subTitle"/>
          </p:nvPr>
        </p:nvSpPr>
        <p:spPr>
          <a:xfrm>
            <a:off x="6087755" y="3506993"/>
            <a:ext cx="2639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69"/>
          <p:cNvSpPr txBox="1"/>
          <p:nvPr>
            <p:ph idx="4" type="title"/>
          </p:nvPr>
        </p:nvSpPr>
        <p:spPr>
          <a:xfrm>
            <a:off x="3690150" y="3248250"/>
            <a:ext cx="1763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69"/>
          <p:cNvSpPr txBox="1"/>
          <p:nvPr>
            <p:ph idx="5" type="subTitle"/>
          </p:nvPr>
        </p:nvSpPr>
        <p:spPr>
          <a:xfrm>
            <a:off x="3252150" y="3506993"/>
            <a:ext cx="2639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69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4"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0"/>
          <p:cNvSpPr/>
          <p:nvPr/>
        </p:nvSpPr>
        <p:spPr>
          <a:xfrm rot="5400000">
            <a:off x="3089175" y="-1088700"/>
            <a:ext cx="3154500" cy="933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0"/>
          <p:cNvSpPr txBox="1"/>
          <p:nvPr>
            <p:ph type="title"/>
          </p:nvPr>
        </p:nvSpPr>
        <p:spPr>
          <a:xfrm>
            <a:off x="4107900" y="530725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70"/>
          <p:cNvSpPr/>
          <p:nvPr/>
        </p:nvSpPr>
        <p:spPr>
          <a:xfrm>
            <a:off x="804975" y="-555475"/>
            <a:ext cx="2675700" cy="5143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1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71"/>
          <p:cNvSpPr txBox="1"/>
          <p:nvPr>
            <p:ph idx="2" type="title"/>
          </p:nvPr>
        </p:nvSpPr>
        <p:spPr>
          <a:xfrm>
            <a:off x="1603221" y="1785405"/>
            <a:ext cx="1511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71"/>
          <p:cNvSpPr txBox="1"/>
          <p:nvPr>
            <p:ph idx="1" type="subTitle"/>
          </p:nvPr>
        </p:nvSpPr>
        <p:spPr>
          <a:xfrm>
            <a:off x="1613925" y="2056580"/>
            <a:ext cx="27327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71"/>
          <p:cNvSpPr txBox="1"/>
          <p:nvPr>
            <p:ph idx="3" type="title"/>
          </p:nvPr>
        </p:nvSpPr>
        <p:spPr>
          <a:xfrm>
            <a:off x="1603125" y="3477975"/>
            <a:ext cx="1511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7" name="Google Shape;157;p71"/>
          <p:cNvSpPr txBox="1"/>
          <p:nvPr>
            <p:ph idx="4" type="subTitle"/>
          </p:nvPr>
        </p:nvSpPr>
        <p:spPr>
          <a:xfrm>
            <a:off x="1613330" y="3740601"/>
            <a:ext cx="27327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71"/>
          <p:cNvSpPr txBox="1"/>
          <p:nvPr>
            <p:ph idx="5" type="title"/>
          </p:nvPr>
        </p:nvSpPr>
        <p:spPr>
          <a:xfrm>
            <a:off x="5032000" y="1785405"/>
            <a:ext cx="1511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71"/>
          <p:cNvSpPr txBox="1"/>
          <p:nvPr>
            <p:ph idx="6" type="subTitle"/>
          </p:nvPr>
        </p:nvSpPr>
        <p:spPr>
          <a:xfrm>
            <a:off x="5032825" y="2056580"/>
            <a:ext cx="27327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71"/>
          <p:cNvSpPr txBox="1"/>
          <p:nvPr>
            <p:ph idx="7" type="title"/>
          </p:nvPr>
        </p:nvSpPr>
        <p:spPr>
          <a:xfrm>
            <a:off x="5022125" y="3478125"/>
            <a:ext cx="1511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71"/>
          <p:cNvSpPr txBox="1"/>
          <p:nvPr>
            <p:ph idx="8" type="subTitle"/>
          </p:nvPr>
        </p:nvSpPr>
        <p:spPr>
          <a:xfrm>
            <a:off x="5032825" y="3740156"/>
            <a:ext cx="27327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3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2"/>
          <p:cNvSpPr txBox="1"/>
          <p:nvPr>
            <p:ph idx="1" type="subTitle"/>
          </p:nvPr>
        </p:nvSpPr>
        <p:spPr>
          <a:xfrm>
            <a:off x="653699" y="3064975"/>
            <a:ext cx="22866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72"/>
          <p:cNvSpPr txBox="1"/>
          <p:nvPr>
            <p:ph idx="2" type="subTitle"/>
          </p:nvPr>
        </p:nvSpPr>
        <p:spPr>
          <a:xfrm>
            <a:off x="3439674" y="3064975"/>
            <a:ext cx="22866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72"/>
          <p:cNvSpPr txBox="1"/>
          <p:nvPr>
            <p:ph idx="3" type="subTitle"/>
          </p:nvPr>
        </p:nvSpPr>
        <p:spPr>
          <a:xfrm>
            <a:off x="6203701" y="3064975"/>
            <a:ext cx="22866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72"/>
          <p:cNvSpPr txBox="1"/>
          <p:nvPr>
            <p:ph type="title"/>
          </p:nvPr>
        </p:nvSpPr>
        <p:spPr>
          <a:xfrm>
            <a:off x="588299" y="2391925"/>
            <a:ext cx="24174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72"/>
          <p:cNvSpPr txBox="1"/>
          <p:nvPr>
            <p:ph idx="4" type="title"/>
          </p:nvPr>
        </p:nvSpPr>
        <p:spPr>
          <a:xfrm>
            <a:off x="3363300" y="2391925"/>
            <a:ext cx="24174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72"/>
          <p:cNvSpPr txBox="1"/>
          <p:nvPr>
            <p:ph idx="5" type="title"/>
          </p:nvPr>
        </p:nvSpPr>
        <p:spPr>
          <a:xfrm>
            <a:off x="6138301" y="2391925"/>
            <a:ext cx="24174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72"/>
          <p:cNvSpPr txBox="1"/>
          <p:nvPr>
            <p:ph idx="6"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3"/>
          <p:cNvSpPr txBox="1"/>
          <p:nvPr>
            <p:ph hasCustomPrompt="1" type="title"/>
          </p:nvPr>
        </p:nvSpPr>
        <p:spPr>
          <a:xfrm>
            <a:off x="713250" y="791200"/>
            <a:ext cx="77175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73"/>
          <p:cNvSpPr txBox="1"/>
          <p:nvPr>
            <p:ph idx="1" type="body"/>
          </p:nvPr>
        </p:nvSpPr>
        <p:spPr>
          <a:xfrm>
            <a:off x="713250" y="2706376"/>
            <a:ext cx="7717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4"/>
          <p:cNvSpPr txBox="1"/>
          <p:nvPr>
            <p:ph type="title"/>
          </p:nvPr>
        </p:nvSpPr>
        <p:spPr>
          <a:xfrm>
            <a:off x="564200" y="-191700"/>
            <a:ext cx="8332800" cy="29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8"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5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8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75"/>
          <p:cNvSpPr txBox="1"/>
          <p:nvPr>
            <p:ph idx="1" type="body"/>
          </p:nvPr>
        </p:nvSpPr>
        <p:spPr>
          <a:xfrm>
            <a:off x="3068250" y="2129523"/>
            <a:ext cx="30075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" name="Google Shape;178;p75"/>
          <p:cNvSpPr txBox="1"/>
          <p:nvPr/>
        </p:nvSpPr>
        <p:spPr>
          <a:xfrm>
            <a:off x="2483550" y="339265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1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b="1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1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79" name="Google Shape;179;p75"/>
          <p:cNvSpPr txBox="1"/>
          <p:nvPr>
            <p:ph idx="2" type="subTitle"/>
          </p:nvPr>
        </p:nvSpPr>
        <p:spPr>
          <a:xfrm>
            <a:off x="3069175" y="1843125"/>
            <a:ext cx="3007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c6447fc4d_4_9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ac6447fc4d_4_90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4" name="Google Shape;184;gac6447fc4d_4_90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5" name="Google Shape;185;gac6447fc4d_4_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6"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c6447fc4d_4_19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ac6447fc4d_4_190"/>
          <p:cNvSpPr/>
          <p:nvPr/>
        </p:nvSpPr>
        <p:spPr>
          <a:xfrm>
            <a:off x="4574400" y="0"/>
            <a:ext cx="45696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ac6447fc4d_4_190"/>
          <p:cNvSpPr/>
          <p:nvPr/>
        </p:nvSpPr>
        <p:spPr>
          <a:xfrm>
            <a:off x="4844700" y="1040701"/>
            <a:ext cx="4031700" cy="306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BDBDB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ac6447fc4d_4_190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1" name="Google Shape;191;gac6447fc4d_4_190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2" name="Google Shape;192;gac6447fc4d_4_1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2"/>
          <p:cNvSpPr/>
          <p:nvPr/>
        </p:nvSpPr>
        <p:spPr>
          <a:xfrm>
            <a:off x="457200" y="311725"/>
            <a:ext cx="8880300" cy="4894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52"/>
          <p:cNvSpPr txBox="1"/>
          <p:nvPr>
            <p:ph type="title"/>
          </p:nvPr>
        </p:nvSpPr>
        <p:spPr>
          <a:xfrm>
            <a:off x="1613950" y="2188025"/>
            <a:ext cx="28071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52"/>
          <p:cNvSpPr txBox="1"/>
          <p:nvPr>
            <p:ph idx="2" type="title"/>
          </p:nvPr>
        </p:nvSpPr>
        <p:spPr>
          <a:xfrm>
            <a:off x="1005546" y="1468868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" name="Google Shape;20;p52"/>
          <p:cNvSpPr txBox="1"/>
          <p:nvPr>
            <p:ph idx="3" type="title"/>
          </p:nvPr>
        </p:nvSpPr>
        <p:spPr>
          <a:xfrm>
            <a:off x="1005546" y="233679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52"/>
          <p:cNvSpPr txBox="1"/>
          <p:nvPr>
            <p:ph idx="4" type="title"/>
          </p:nvPr>
        </p:nvSpPr>
        <p:spPr>
          <a:xfrm>
            <a:off x="1613950" y="3933075"/>
            <a:ext cx="271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52"/>
          <p:cNvSpPr txBox="1"/>
          <p:nvPr>
            <p:ph idx="5" type="title"/>
          </p:nvPr>
        </p:nvSpPr>
        <p:spPr>
          <a:xfrm>
            <a:off x="1613950" y="1348800"/>
            <a:ext cx="271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52"/>
          <p:cNvSpPr txBox="1"/>
          <p:nvPr>
            <p:ph idx="6" type="title"/>
          </p:nvPr>
        </p:nvSpPr>
        <p:spPr>
          <a:xfrm>
            <a:off x="1613950" y="3065150"/>
            <a:ext cx="271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52"/>
          <p:cNvSpPr txBox="1"/>
          <p:nvPr>
            <p:ph idx="7" type="title"/>
          </p:nvPr>
        </p:nvSpPr>
        <p:spPr>
          <a:xfrm>
            <a:off x="1005546" y="3185218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52"/>
          <p:cNvSpPr txBox="1"/>
          <p:nvPr>
            <p:ph idx="8" type="title"/>
          </p:nvPr>
        </p:nvSpPr>
        <p:spPr>
          <a:xfrm>
            <a:off x="1005546" y="405314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52"/>
          <p:cNvSpPr txBox="1"/>
          <p:nvPr>
            <p:ph idx="1" type="subTitle"/>
          </p:nvPr>
        </p:nvSpPr>
        <p:spPr>
          <a:xfrm>
            <a:off x="1613950" y="1624345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52"/>
          <p:cNvSpPr txBox="1"/>
          <p:nvPr>
            <p:ph idx="9" type="subTitle"/>
          </p:nvPr>
        </p:nvSpPr>
        <p:spPr>
          <a:xfrm>
            <a:off x="1613950" y="3350220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52"/>
          <p:cNvSpPr txBox="1"/>
          <p:nvPr>
            <p:ph idx="13" type="subTitle"/>
          </p:nvPr>
        </p:nvSpPr>
        <p:spPr>
          <a:xfrm>
            <a:off x="1613950" y="2467498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52"/>
          <p:cNvSpPr txBox="1"/>
          <p:nvPr>
            <p:ph idx="14" type="subTitle"/>
          </p:nvPr>
        </p:nvSpPr>
        <p:spPr>
          <a:xfrm>
            <a:off x="1613950" y="4212548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52"/>
          <p:cNvSpPr/>
          <p:nvPr/>
        </p:nvSpPr>
        <p:spPr>
          <a:xfrm>
            <a:off x="5220275" y="-10975"/>
            <a:ext cx="3981000" cy="515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2"/>
          <p:cNvSpPr txBox="1"/>
          <p:nvPr>
            <p:ph idx="15" type="title"/>
          </p:nvPr>
        </p:nvSpPr>
        <p:spPr>
          <a:xfrm>
            <a:off x="713225" y="59743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7"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c6447fc4d_4_38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ac6447fc4d_4_383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ac6447fc4d_4_383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ac6447fc4d_4_383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ac6447fc4d_4_383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ac6447fc4d_4_383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ac6447fc4d_4_383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ac6447fc4d_4_383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ac6447fc4d_4_383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gac6447fc4d_4_383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gac6447fc4d_4_3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c6447fc4d_1_79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1" name="Google Shape;211;gac6447fc4d_1_79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2" name="Google Shape;212;gac6447fc4d_1_7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c6447fc4d_1_79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5" name="Google Shape;215;gac6447fc4d_1_7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c6447fc4d_1_8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8" name="Google Shape;218;gac6447fc4d_1_8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" name="Google Shape;219;gac6447fc4d_1_8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c6447fc4d_1_8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2" name="Google Shape;222;gac6447fc4d_1_80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" name="Google Shape;223;gac6447fc4d_1_80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gac6447fc4d_1_8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c6447fc4d_1_8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gac6447fc4d_1_8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c6447fc4d_1_8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0" name="Google Shape;230;gac6447fc4d_1_8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gac6447fc4d_1_8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c6447fc4d_1_8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4" name="Google Shape;234;gac6447fc4d_1_8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c6447fc4d_1_8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ac6447fc4d_1_8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8" name="Google Shape;238;gac6447fc4d_1_8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9" name="Google Shape;239;gac6447fc4d_1_8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" name="Google Shape;240;gac6447fc4d_1_8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c6447fc4d_1_8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43" name="Google Shape;243;gac6447fc4d_1_8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3"/>
          <p:cNvSpPr/>
          <p:nvPr/>
        </p:nvSpPr>
        <p:spPr>
          <a:xfrm>
            <a:off x="-185925" y="-195075"/>
            <a:ext cx="4584300" cy="551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3"/>
          <p:cNvSpPr txBox="1"/>
          <p:nvPr>
            <p:ph type="title"/>
          </p:nvPr>
        </p:nvSpPr>
        <p:spPr>
          <a:xfrm>
            <a:off x="4632475" y="2260992"/>
            <a:ext cx="34236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53"/>
          <p:cNvSpPr txBox="1"/>
          <p:nvPr>
            <p:ph idx="2" type="title"/>
          </p:nvPr>
        </p:nvSpPr>
        <p:spPr>
          <a:xfrm>
            <a:off x="998750" y="1886475"/>
            <a:ext cx="3057300" cy="13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300"/>
              <a:buNone/>
              <a:defRPr sz="20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53"/>
          <p:cNvSpPr txBox="1"/>
          <p:nvPr>
            <p:ph idx="1" type="subTitle"/>
          </p:nvPr>
        </p:nvSpPr>
        <p:spPr>
          <a:xfrm>
            <a:off x="4809175" y="3062708"/>
            <a:ext cx="32469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" name="Google Shape;37;p53"/>
          <p:cNvSpPr/>
          <p:nvPr/>
        </p:nvSpPr>
        <p:spPr>
          <a:xfrm>
            <a:off x="-166250" y="748875"/>
            <a:ext cx="9005100" cy="3657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c6447fc4d_1_8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6" name="Google Shape;246;gac6447fc4d_1_8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" name="Google Shape;247;gac6447fc4d_1_8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c6447fc4d_1_8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5">
    <p:bg>
      <p:bgPr>
        <a:solidFill>
          <a:srgbClr val="FFFFFF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c6e1f1e20_0_1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ac6e1f1e20_0_114"/>
          <p:cNvSpPr txBox="1"/>
          <p:nvPr>
            <p:ph type="ctrTitle"/>
          </p:nvPr>
        </p:nvSpPr>
        <p:spPr>
          <a:xfrm>
            <a:off x="1375600" y="939000"/>
            <a:ext cx="6369600" cy="2545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3" name="Google Shape;253;gac6e1f1e20_0_114"/>
          <p:cNvSpPr txBox="1"/>
          <p:nvPr>
            <p:ph idx="1" type="subTitle"/>
          </p:nvPr>
        </p:nvSpPr>
        <p:spPr>
          <a:xfrm>
            <a:off x="1387200" y="3637200"/>
            <a:ext cx="6369600" cy="567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4" name="Google Shape;254;gac6e1f1e20_0_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5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4"/>
          <p:cNvSpPr/>
          <p:nvPr/>
        </p:nvSpPr>
        <p:spPr>
          <a:xfrm>
            <a:off x="2452250" y="846900"/>
            <a:ext cx="6802500" cy="3449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4"/>
          <p:cNvSpPr txBox="1"/>
          <p:nvPr>
            <p:ph type="title"/>
          </p:nvPr>
        </p:nvSpPr>
        <p:spPr>
          <a:xfrm>
            <a:off x="3629800" y="1592600"/>
            <a:ext cx="4745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54"/>
          <p:cNvSpPr txBox="1"/>
          <p:nvPr>
            <p:ph idx="1" type="subTitle"/>
          </p:nvPr>
        </p:nvSpPr>
        <p:spPr>
          <a:xfrm>
            <a:off x="4013325" y="2263300"/>
            <a:ext cx="43620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1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5"/>
          <p:cNvSpPr txBox="1"/>
          <p:nvPr>
            <p:ph idx="1" type="body"/>
          </p:nvPr>
        </p:nvSpPr>
        <p:spPr>
          <a:xfrm>
            <a:off x="713235" y="1848025"/>
            <a:ext cx="2547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55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" name="Google Shape;45;p55"/>
          <p:cNvSpPr/>
          <p:nvPr/>
        </p:nvSpPr>
        <p:spPr>
          <a:xfrm>
            <a:off x="4382025" y="759325"/>
            <a:ext cx="4065900" cy="4675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6"/>
          <p:cNvSpPr txBox="1"/>
          <p:nvPr>
            <p:ph type="title"/>
          </p:nvPr>
        </p:nvSpPr>
        <p:spPr>
          <a:xfrm>
            <a:off x="862450" y="3476850"/>
            <a:ext cx="1763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Google Shape;48;p56"/>
          <p:cNvSpPr txBox="1"/>
          <p:nvPr>
            <p:ph idx="1" type="subTitle"/>
          </p:nvPr>
        </p:nvSpPr>
        <p:spPr>
          <a:xfrm>
            <a:off x="424450" y="3735593"/>
            <a:ext cx="2639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" name="Google Shape;49;p56"/>
          <p:cNvSpPr txBox="1"/>
          <p:nvPr>
            <p:ph idx="2" type="title"/>
          </p:nvPr>
        </p:nvSpPr>
        <p:spPr>
          <a:xfrm>
            <a:off x="6525755" y="3476850"/>
            <a:ext cx="1763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56"/>
          <p:cNvSpPr txBox="1"/>
          <p:nvPr>
            <p:ph idx="3" type="subTitle"/>
          </p:nvPr>
        </p:nvSpPr>
        <p:spPr>
          <a:xfrm>
            <a:off x="6087755" y="3735593"/>
            <a:ext cx="2639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" name="Google Shape;51;p56"/>
          <p:cNvSpPr txBox="1"/>
          <p:nvPr>
            <p:ph idx="4" type="title"/>
          </p:nvPr>
        </p:nvSpPr>
        <p:spPr>
          <a:xfrm>
            <a:off x="3690150" y="3019650"/>
            <a:ext cx="1763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56"/>
          <p:cNvSpPr txBox="1"/>
          <p:nvPr>
            <p:ph idx="5" type="subTitle"/>
          </p:nvPr>
        </p:nvSpPr>
        <p:spPr>
          <a:xfrm>
            <a:off x="3252150" y="3278393"/>
            <a:ext cx="2639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56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7"/>
          <p:cNvSpPr/>
          <p:nvPr/>
        </p:nvSpPr>
        <p:spPr>
          <a:xfrm>
            <a:off x="0" y="1028700"/>
            <a:ext cx="9144000" cy="30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7"/>
          <p:cNvSpPr/>
          <p:nvPr/>
        </p:nvSpPr>
        <p:spPr>
          <a:xfrm>
            <a:off x="545550" y="467600"/>
            <a:ext cx="8052900" cy="4146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7"/>
          <p:cNvSpPr txBox="1"/>
          <p:nvPr>
            <p:ph type="ctrTitle"/>
          </p:nvPr>
        </p:nvSpPr>
        <p:spPr>
          <a:xfrm>
            <a:off x="1690800" y="1412200"/>
            <a:ext cx="57624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57"/>
          <p:cNvSpPr txBox="1"/>
          <p:nvPr>
            <p:ph idx="1" type="subTitle"/>
          </p:nvPr>
        </p:nvSpPr>
        <p:spPr>
          <a:xfrm>
            <a:off x="2105100" y="2523638"/>
            <a:ext cx="4933800" cy="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os columnas " type="twoColTx">
  <p:cSld name="TITLE_AND_TWO_COLUMNS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8"/>
          <p:cNvSpPr/>
          <p:nvPr/>
        </p:nvSpPr>
        <p:spPr>
          <a:xfrm>
            <a:off x="655381" y="454500"/>
            <a:ext cx="3810900" cy="4234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58"/>
          <p:cNvSpPr/>
          <p:nvPr/>
        </p:nvSpPr>
        <p:spPr>
          <a:xfrm>
            <a:off x="4680844" y="454500"/>
            <a:ext cx="3810900" cy="4234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8"/>
          <p:cNvSpPr txBox="1"/>
          <p:nvPr>
            <p:ph idx="1" type="subTitle"/>
          </p:nvPr>
        </p:nvSpPr>
        <p:spPr>
          <a:xfrm>
            <a:off x="986327" y="2400707"/>
            <a:ext cx="3100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58"/>
          <p:cNvSpPr txBox="1"/>
          <p:nvPr>
            <p:ph idx="2" type="subTitle"/>
          </p:nvPr>
        </p:nvSpPr>
        <p:spPr>
          <a:xfrm>
            <a:off x="5056873" y="2400707"/>
            <a:ext cx="3100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58"/>
          <p:cNvSpPr txBox="1"/>
          <p:nvPr>
            <p:ph type="title"/>
          </p:nvPr>
        </p:nvSpPr>
        <p:spPr>
          <a:xfrm>
            <a:off x="1707377" y="1909560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58"/>
          <p:cNvSpPr txBox="1"/>
          <p:nvPr>
            <p:ph idx="3" type="title"/>
          </p:nvPr>
        </p:nvSpPr>
        <p:spPr>
          <a:xfrm>
            <a:off x="5777923" y="1909560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58"/>
          <p:cNvSpPr/>
          <p:nvPr/>
        </p:nvSpPr>
        <p:spPr>
          <a:xfrm>
            <a:off x="-672380" y="1085850"/>
            <a:ext cx="16587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58"/>
          <p:cNvSpPr/>
          <p:nvPr/>
        </p:nvSpPr>
        <p:spPr>
          <a:xfrm>
            <a:off x="8157670" y="3600450"/>
            <a:ext cx="16587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Prata"/>
              <a:buNone/>
              <a:defRPr b="0" i="0" sz="2700" u="none" cap="none" strike="noStrike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b="0" i="0" sz="3000" u="none" cap="none" strike="noStrike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b="0" i="0" sz="3000" u="none" cap="none" strike="noStrike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b="0" i="0" sz="3000" u="none" cap="none" strike="noStrike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b="0" i="0" sz="3000" u="none" cap="none" strike="noStrike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b="0" i="0" sz="3000" u="none" cap="none" strike="noStrike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b="0" i="0" sz="3000" u="none" cap="none" strike="noStrike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b="0" i="0" sz="3000" u="none" cap="none" strike="noStrike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b="0" i="0" sz="3000" u="none" cap="none" strike="noStrike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" name="Google Shape;7;p49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●"/>
              <a:defRPr b="0" i="0" sz="1400" u="none" cap="none" strike="noStrike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○"/>
              <a:defRPr b="0" i="0" sz="1400" u="none" cap="none" strike="noStrike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■"/>
              <a:defRPr b="0" i="0" sz="1400" u="none" cap="none" strike="noStrike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●"/>
              <a:defRPr b="0" i="0" sz="1400" u="none" cap="none" strike="noStrike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○"/>
              <a:defRPr b="0" i="0" sz="1400" u="none" cap="none" strike="noStrike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■"/>
              <a:defRPr b="0" i="0" sz="1400" u="none" cap="none" strike="noStrike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●"/>
              <a:defRPr b="0" i="0" sz="1400" u="none" cap="none" strike="noStrike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○"/>
              <a:defRPr b="0" i="0" sz="1400" u="none" cap="none" strike="noStrike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Didact Gothic"/>
              <a:buChar char="■"/>
              <a:defRPr b="0" i="0" sz="1400" u="none" cap="none" strike="noStrike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c6447fc4d_1_7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gac6447fc4d_1_7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8" name="Google Shape;208;gac6447fc4d_1_7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city-data.com/health-nutrition/South-Bend-Indiana.html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24.jpg"/><Relationship Id="rId5" Type="http://schemas.openxmlformats.org/officeDocument/2006/relationships/image" Target="../media/image22.jpg"/><Relationship Id="rId6" Type="http://schemas.openxmlformats.org/officeDocument/2006/relationships/image" Target="../media/image2.jpg"/><Relationship Id="rId7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6.jpg"/><Relationship Id="rId5" Type="http://schemas.openxmlformats.org/officeDocument/2006/relationships/image" Target="../media/image4.jpg"/><Relationship Id="rId6" Type="http://schemas.openxmlformats.org/officeDocument/2006/relationships/image" Target="../media/image7.jpg"/><Relationship Id="rId7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hyperlink" Target="https://michianavegfest.org/wp-content/uploads/DOWNTOWN-SOUTHBEND-SUNSET-L.jpg" TargetMode="External"/><Relationship Id="rId5" Type="http://schemas.openxmlformats.org/officeDocument/2006/relationships/hyperlink" Target="https://michianavegfest.org/wp-content/uploads/DOWNTOWN-SOUTHBEND-SUNSET-L.jp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sbvpa.org/" TargetMode="External"/><Relationship Id="rId4" Type="http://schemas.openxmlformats.org/officeDocument/2006/relationships/hyperlink" Target="https://athlonsports.com/college-football/college-football-week-11-2020-schedule-games-tv-times-dates" TargetMode="External"/><Relationship Id="rId9" Type="http://schemas.openxmlformats.org/officeDocument/2006/relationships/hyperlink" Target="https://www.alamy.com/stock-photo-collage-of-sad-people-138048887.html" TargetMode="External"/><Relationship Id="rId5" Type="http://schemas.openxmlformats.org/officeDocument/2006/relationships/hyperlink" Target="https://www.yahoo.com/entertainment/high-school-girls-basketball-team-wins-102-0-034119019.html" TargetMode="External"/><Relationship Id="rId6" Type="http://schemas.openxmlformats.org/officeDocument/2006/relationships/hyperlink" Target="https://www.britannica.com/quiz/tennis" TargetMode="External"/><Relationship Id="rId7" Type="http://schemas.openxmlformats.org/officeDocument/2006/relationships/hyperlink" Target="https://www.gardenofthegodsresort.com/things-to-do/pickleball/" TargetMode="External"/><Relationship Id="rId8" Type="http://schemas.openxmlformats.org/officeDocument/2006/relationships/hyperlink" Target="https://michianavegfest.org/wp-content/uploads/DOWNTOWN-SOUTHBEND-SUNSET-L.jpg" TargetMode="External"/><Relationship Id="rId10" Type="http://schemas.openxmlformats.org/officeDocument/2006/relationships/hyperlink" Target="https://www.intuitocoaching.com/wp-content/uploads/2016/12/happy-faces.jp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southbendtribune.com/news/opinion/viewpoint/viewpoint-indiana-on-the-front-lines-of-obesity-crisis/article_3c3f05f8-a614-52f8-9b01-0d3d498d9f59.html" TargetMode="External"/><Relationship Id="rId4" Type="http://schemas.openxmlformats.org/officeDocument/2006/relationships/hyperlink" Target="https://www.beaconhealthsystem.org/community-impact/wp-content/uploads/sites/25/2019/03/CHNA-2018-Final-Version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hyperlink" Target="https://www.beaconhealthsystem.org/community-impact/wp-content/uploads/sites/25/2019/03/CHNA-2018-Final-Version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ac6e1f1e20_0_8"/>
          <p:cNvPicPr preferRelativeResize="0"/>
          <p:nvPr/>
        </p:nvPicPr>
        <p:blipFill rotWithShape="1">
          <a:blip r:embed="rId3">
            <a:alphaModFix amt="50000"/>
          </a:blip>
          <a:srcRect b="21875" l="0" r="0" t="21875"/>
          <a:stretch/>
        </p:blipFill>
        <p:spPr>
          <a:xfrm>
            <a:off x="0" y="0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ac6e1f1e20_0_8"/>
          <p:cNvSpPr txBox="1"/>
          <p:nvPr>
            <p:ph type="ctrTitle"/>
          </p:nvPr>
        </p:nvSpPr>
        <p:spPr>
          <a:xfrm>
            <a:off x="1387200" y="457200"/>
            <a:ext cx="6369600" cy="25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4400">
                <a:solidFill>
                  <a:schemeClr val="lt1"/>
                </a:solidFill>
              </a:rPr>
              <a:t>The Unhappy City</a:t>
            </a:r>
            <a:endParaRPr/>
          </a:p>
        </p:txBody>
      </p:sp>
      <p:sp>
        <p:nvSpPr>
          <p:cNvPr id="261" name="Google Shape;261;gac6e1f1e20_0_8"/>
          <p:cNvSpPr txBox="1"/>
          <p:nvPr>
            <p:ph idx="1" type="subTitle"/>
          </p:nvPr>
        </p:nvSpPr>
        <p:spPr>
          <a:xfrm>
            <a:off x="1387200" y="2878575"/>
            <a:ext cx="6369600" cy="1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Recommendations to improve the overall health and happiness of South Bend’s residents</a:t>
            </a:r>
            <a:endParaRPr/>
          </a:p>
        </p:txBody>
      </p:sp>
      <p:sp>
        <p:nvSpPr>
          <p:cNvPr id="262" name="Google Shape;262;gac6e1f1e20_0_8"/>
          <p:cNvSpPr txBox="1"/>
          <p:nvPr>
            <p:ph idx="1" type="subTitle"/>
          </p:nvPr>
        </p:nvSpPr>
        <p:spPr>
          <a:xfrm>
            <a:off x="1182600" y="4565000"/>
            <a:ext cx="6778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Kathleen Roe, Caspar Hu, Ruoshui Lei, and Liam Kincaid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c6447f76d_0_240"/>
          <p:cNvSpPr txBox="1"/>
          <p:nvPr/>
        </p:nvSpPr>
        <p:spPr>
          <a:xfrm>
            <a:off x="0" y="4796400"/>
            <a:ext cx="3358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idact Gothic"/>
                <a:ea typeface="Didact Gothic"/>
                <a:cs typeface="Didact Gothic"/>
                <a:sym typeface="Didact Gothic"/>
              </a:rPr>
              <a:t>Source: </a:t>
            </a:r>
            <a:r>
              <a:rPr lang="en" sz="800" u="sng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  <a:hlinkClick r:id="rId3"/>
              </a:rPr>
              <a:t>City Data</a:t>
            </a:r>
            <a:r>
              <a:rPr lang="en" sz="1100"/>
              <a:t>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48" name="Google Shape;348;gac6447f76d_0_240"/>
          <p:cNvSpPr txBox="1"/>
          <p:nvPr/>
        </p:nvSpPr>
        <p:spPr>
          <a:xfrm>
            <a:off x="324450" y="345600"/>
            <a:ext cx="8495100" cy="23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25D79"/>
                </a:solidFill>
                <a:latin typeface="Didact Gothic"/>
                <a:ea typeface="Didact Gothic"/>
                <a:cs typeface="Didact Gothic"/>
                <a:sym typeface="Didact Gothic"/>
              </a:rPr>
              <a:t>38% of South Bend </a:t>
            </a:r>
            <a:r>
              <a:rPr lang="en" sz="2000">
                <a:solidFill>
                  <a:srgbClr val="325D79"/>
                </a:solidFill>
                <a:latin typeface="Didact Gothic"/>
                <a:ea typeface="Didact Gothic"/>
                <a:cs typeface="Didact Gothic"/>
                <a:sym typeface="Didact Gothic"/>
              </a:rPr>
              <a:t>residences</a:t>
            </a:r>
            <a:r>
              <a:rPr lang="en" sz="2000">
                <a:solidFill>
                  <a:srgbClr val="325D79"/>
                </a:solidFill>
                <a:latin typeface="Didact Gothic"/>
                <a:ea typeface="Didact Gothic"/>
                <a:cs typeface="Didact Gothic"/>
                <a:sym typeface="Didact Gothic"/>
              </a:rPr>
              <a:t> doing </a:t>
            </a:r>
            <a:r>
              <a:rPr i="1" lang="en" sz="2000">
                <a:solidFill>
                  <a:srgbClr val="325D79"/>
                </a:solidFill>
                <a:latin typeface="Didact Gothic"/>
                <a:ea typeface="Didact Gothic"/>
                <a:cs typeface="Didact Gothic"/>
                <a:sym typeface="Didact Gothic"/>
              </a:rPr>
              <a:t>moderately</a:t>
            </a:r>
            <a:r>
              <a:rPr i="1" lang="en" sz="2000">
                <a:solidFill>
                  <a:srgbClr val="325D79"/>
                </a:solidFill>
                <a:latin typeface="Didact Gothic"/>
                <a:ea typeface="Didact Gothic"/>
                <a:cs typeface="Didact Gothic"/>
                <a:sym typeface="Didact Gothic"/>
              </a:rPr>
              <a:t>-intense</a:t>
            </a:r>
            <a:r>
              <a:rPr lang="en" sz="2000">
                <a:solidFill>
                  <a:srgbClr val="325D79"/>
                </a:solidFill>
                <a:latin typeface="Didact Gothic"/>
                <a:ea typeface="Didact Gothic"/>
                <a:cs typeface="Didact Gothic"/>
                <a:sym typeface="Didact Gothic"/>
              </a:rPr>
              <a:t> recreational activities. </a:t>
            </a:r>
            <a:endParaRPr sz="2000">
              <a:solidFill>
                <a:srgbClr val="325D7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49" name="Google Shape;349;gac6447f76d_0_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9500" y="1171563"/>
            <a:ext cx="5626395" cy="356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0"/>
          <p:cNvSpPr txBox="1"/>
          <p:nvPr>
            <p:ph type="ctrTitle"/>
          </p:nvPr>
        </p:nvSpPr>
        <p:spPr>
          <a:xfrm>
            <a:off x="1690800" y="1412200"/>
            <a:ext cx="57624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 sz="7000"/>
              <a:t>Solution</a:t>
            </a:r>
            <a:endParaRPr sz="7000"/>
          </a:p>
        </p:txBody>
      </p:sp>
      <p:cxnSp>
        <p:nvCxnSpPr>
          <p:cNvPr id="355" name="Google Shape;355;p10"/>
          <p:cNvCxnSpPr/>
          <p:nvPr/>
        </p:nvCxnSpPr>
        <p:spPr>
          <a:xfrm>
            <a:off x="3777150" y="2484933"/>
            <a:ext cx="158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6" name="Google Shape;356;p10"/>
          <p:cNvSpPr txBox="1"/>
          <p:nvPr/>
        </p:nvSpPr>
        <p:spPr>
          <a:xfrm>
            <a:off x="3476475" y="2743200"/>
            <a:ext cx="23244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2A4C"/>
                </a:solidFill>
                <a:latin typeface="Didact Gothic"/>
                <a:ea typeface="Didact Gothic"/>
                <a:cs typeface="Didact Gothic"/>
                <a:sym typeface="Didact Gothic"/>
              </a:rPr>
              <a:t>South Bend Sports Club</a:t>
            </a:r>
            <a:endParaRPr sz="1600">
              <a:solidFill>
                <a:srgbClr val="002A4C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gac6447f76d_0_244"/>
          <p:cNvGrpSpPr/>
          <p:nvPr/>
        </p:nvGrpSpPr>
        <p:grpSpPr>
          <a:xfrm>
            <a:off x="863138" y="1588466"/>
            <a:ext cx="449818" cy="439967"/>
            <a:chOff x="2765650" y="937625"/>
            <a:chExt cx="3349350" cy="3276000"/>
          </a:xfrm>
        </p:grpSpPr>
        <p:sp>
          <p:nvSpPr>
            <p:cNvPr id="362" name="Google Shape;362;gac6447f76d_0_244"/>
            <p:cNvSpPr/>
            <p:nvPr/>
          </p:nvSpPr>
          <p:spPr>
            <a:xfrm>
              <a:off x="2837825" y="1009675"/>
              <a:ext cx="3203950" cy="3203950"/>
            </a:xfrm>
            <a:custGeom>
              <a:rect b="b" l="l" r="r" t="t"/>
              <a:pathLst>
                <a:path extrusionOk="0" h="128158" w="128158">
                  <a:moveTo>
                    <a:pt x="64069" y="0"/>
                  </a:moveTo>
                  <a:cubicBezTo>
                    <a:pt x="28687" y="0"/>
                    <a:pt x="0" y="28687"/>
                    <a:pt x="0" y="64089"/>
                  </a:cubicBezTo>
                  <a:cubicBezTo>
                    <a:pt x="0" y="99471"/>
                    <a:pt x="28687" y="128157"/>
                    <a:pt x="64069" y="128157"/>
                  </a:cubicBezTo>
                  <a:cubicBezTo>
                    <a:pt x="99471" y="128157"/>
                    <a:pt x="128158" y="99471"/>
                    <a:pt x="128158" y="64089"/>
                  </a:cubicBezTo>
                  <a:cubicBezTo>
                    <a:pt x="128158" y="28687"/>
                    <a:pt x="99471" y="0"/>
                    <a:pt x="64069" y="0"/>
                  </a:cubicBezTo>
                  <a:close/>
                </a:path>
              </a:pathLst>
            </a:custGeom>
            <a:solidFill>
              <a:srgbClr val="007F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ac6447f76d_0_244"/>
            <p:cNvSpPr/>
            <p:nvPr/>
          </p:nvSpPr>
          <p:spPr>
            <a:xfrm>
              <a:off x="3114550" y="1003175"/>
              <a:ext cx="2650000" cy="2536925"/>
            </a:xfrm>
            <a:custGeom>
              <a:rect b="b" l="l" r="r" t="t"/>
              <a:pathLst>
                <a:path extrusionOk="0" h="101477" w="106000">
                  <a:moveTo>
                    <a:pt x="53074" y="1"/>
                  </a:moveTo>
                  <a:cubicBezTo>
                    <a:pt x="51589" y="1"/>
                    <a:pt x="50092" y="65"/>
                    <a:pt x="48585" y="198"/>
                  </a:cubicBezTo>
                  <a:cubicBezTo>
                    <a:pt x="20673" y="2646"/>
                    <a:pt x="0" y="27252"/>
                    <a:pt x="2469" y="55164"/>
                  </a:cubicBezTo>
                  <a:cubicBezTo>
                    <a:pt x="4785" y="81569"/>
                    <a:pt x="26912" y="101477"/>
                    <a:pt x="52943" y="101477"/>
                  </a:cubicBezTo>
                  <a:cubicBezTo>
                    <a:pt x="54429" y="101477"/>
                    <a:pt x="55927" y="101412"/>
                    <a:pt x="57435" y="101280"/>
                  </a:cubicBezTo>
                  <a:cubicBezTo>
                    <a:pt x="85347" y="98852"/>
                    <a:pt x="105999" y="74246"/>
                    <a:pt x="103551" y="46313"/>
                  </a:cubicBezTo>
                  <a:cubicBezTo>
                    <a:pt x="101235" y="19908"/>
                    <a:pt x="79089" y="1"/>
                    <a:pt x="53074" y="1"/>
                  </a:cubicBezTo>
                  <a:close/>
                </a:path>
              </a:pathLst>
            </a:custGeom>
            <a:solidFill>
              <a:srgbClr val="6C7E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ac6447f76d_0_244"/>
            <p:cNvSpPr/>
            <p:nvPr/>
          </p:nvSpPr>
          <p:spPr>
            <a:xfrm>
              <a:off x="3802400" y="1242600"/>
              <a:ext cx="1661875" cy="1569525"/>
            </a:xfrm>
            <a:custGeom>
              <a:rect b="b" l="l" r="r" t="t"/>
              <a:pathLst>
                <a:path extrusionOk="0" h="62781" w="66475">
                  <a:moveTo>
                    <a:pt x="33696" y="1"/>
                  </a:moveTo>
                  <a:cubicBezTo>
                    <a:pt x="24577" y="1"/>
                    <a:pt x="15713" y="3992"/>
                    <a:pt x="9646" y="11209"/>
                  </a:cubicBezTo>
                  <a:cubicBezTo>
                    <a:pt x="1486" y="20939"/>
                    <a:pt x="1" y="34623"/>
                    <a:pt x="5859" y="45880"/>
                  </a:cubicBezTo>
                  <a:cubicBezTo>
                    <a:pt x="11292" y="56319"/>
                    <a:pt x="22069" y="62781"/>
                    <a:pt x="33684" y="62781"/>
                  </a:cubicBezTo>
                  <a:cubicBezTo>
                    <a:pt x="34594" y="62781"/>
                    <a:pt x="35510" y="62741"/>
                    <a:pt x="36429" y="62661"/>
                  </a:cubicBezTo>
                  <a:cubicBezTo>
                    <a:pt x="53691" y="61154"/>
                    <a:pt x="66475" y="45922"/>
                    <a:pt x="64968" y="28660"/>
                  </a:cubicBezTo>
                  <a:cubicBezTo>
                    <a:pt x="63859" y="16001"/>
                    <a:pt x="55239" y="5267"/>
                    <a:pt x="43124" y="1459"/>
                  </a:cubicBezTo>
                  <a:cubicBezTo>
                    <a:pt x="40021" y="476"/>
                    <a:pt x="36843" y="1"/>
                    <a:pt x="33696" y="1"/>
                  </a:cubicBezTo>
                  <a:close/>
                </a:path>
              </a:pathLst>
            </a:custGeom>
            <a:solidFill>
              <a:srgbClr val="F6E1CA">
                <a:alpha val="43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ac6447f76d_0_244"/>
            <p:cNvSpPr/>
            <p:nvPr/>
          </p:nvSpPr>
          <p:spPr>
            <a:xfrm>
              <a:off x="3170500" y="1206875"/>
              <a:ext cx="2563700" cy="2058900"/>
            </a:xfrm>
            <a:custGeom>
              <a:rect b="b" l="l" r="r" t="t"/>
              <a:pathLst>
                <a:path extrusionOk="0" h="82356" w="102548">
                  <a:moveTo>
                    <a:pt x="23163" y="1"/>
                  </a:moveTo>
                  <a:cubicBezTo>
                    <a:pt x="16175" y="4541"/>
                    <a:pt x="10421" y="10734"/>
                    <a:pt x="6383" y="18016"/>
                  </a:cubicBezTo>
                  <a:lnTo>
                    <a:pt x="15903" y="18016"/>
                  </a:lnTo>
                  <a:cubicBezTo>
                    <a:pt x="20171" y="17995"/>
                    <a:pt x="24021" y="15421"/>
                    <a:pt x="25611" y="11446"/>
                  </a:cubicBezTo>
                  <a:cubicBezTo>
                    <a:pt x="27202" y="7491"/>
                    <a:pt x="26239" y="2972"/>
                    <a:pt x="23163" y="1"/>
                  </a:cubicBezTo>
                  <a:close/>
                  <a:moveTo>
                    <a:pt x="66496" y="4143"/>
                  </a:moveTo>
                  <a:cubicBezTo>
                    <a:pt x="61077" y="4143"/>
                    <a:pt x="56202" y="8558"/>
                    <a:pt x="55867" y="13957"/>
                  </a:cubicBezTo>
                  <a:cubicBezTo>
                    <a:pt x="55490" y="19983"/>
                    <a:pt x="60282" y="25067"/>
                    <a:pt x="66308" y="25067"/>
                  </a:cubicBezTo>
                  <a:lnTo>
                    <a:pt x="97693" y="25067"/>
                  </a:lnTo>
                  <a:cubicBezTo>
                    <a:pt x="97923" y="25067"/>
                    <a:pt x="98154" y="25067"/>
                    <a:pt x="98384" y="25046"/>
                  </a:cubicBezTo>
                  <a:cubicBezTo>
                    <a:pt x="95392" y="16949"/>
                    <a:pt x="90412" y="9751"/>
                    <a:pt x="83863" y="4143"/>
                  </a:cubicBezTo>
                  <a:close/>
                  <a:moveTo>
                    <a:pt x="70827" y="37370"/>
                  </a:moveTo>
                  <a:cubicBezTo>
                    <a:pt x="65408" y="37370"/>
                    <a:pt x="60512" y="41764"/>
                    <a:pt x="60198" y="47162"/>
                  </a:cubicBezTo>
                  <a:cubicBezTo>
                    <a:pt x="59822" y="53188"/>
                    <a:pt x="64592" y="58273"/>
                    <a:pt x="70639" y="58294"/>
                  </a:cubicBezTo>
                  <a:lnTo>
                    <a:pt x="75117" y="58294"/>
                  </a:lnTo>
                  <a:lnTo>
                    <a:pt x="75117" y="66140"/>
                  </a:lnTo>
                  <a:cubicBezTo>
                    <a:pt x="75117" y="71915"/>
                    <a:pt x="79804" y="76602"/>
                    <a:pt x="85578" y="76602"/>
                  </a:cubicBezTo>
                  <a:lnTo>
                    <a:pt x="88466" y="76602"/>
                  </a:lnTo>
                  <a:cubicBezTo>
                    <a:pt x="97882" y="66182"/>
                    <a:pt x="102548" y="52289"/>
                    <a:pt x="101292" y="38291"/>
                  </a:cubicBezTo>
                  <a:cubicBezTo>
                    <a:pt x="101271" y="37977"/>
                    <a:pt x="101229" y="37663"/>
                    <a:pt x="101208" y="37370"/>
                  </a:cubicBezTo>
                  <a:close/>
                  <a:moveTo>
                    <a:pt x="9999" y="25862"/>
                  </a:moveTo>
                  <a:cubicBezTo>
                    <a:pt x="9986" y="25862"/>
                    <a:pt x="9973" y="25862"/>
                    <a:pt x="9961" y="25862"/>
                  </a:cubicBezTo>
                  <a:lnTo>
                    <a:pt x="4730" y="25862"/>
                  </a:lnTo>
                  <a:cubicBezTo>
                    <a:pt x="4081" y="25862"/>
                    <a:pt x="3432" y="25904"/>
                    <a:pt x="2784" y="26030"/>
                  </a:cubicBezTo>
                  <a:cubicBezTo>
                    <a:pt x="524" y="32579"/>
                    <a:pt x="294" y="39693"/>
                    <a:pt x="210" y="47058"/>
                  </a:cubicBezTo>
                  <a:cubicBezTo>
                    <a:pt x="1" y="65261"/>
                    <a:pt x="13350" y="77753"/>
                    <a:pt x="19104" y="82356"/>
                  </a:cubicBezTo>
                  <a:lnTo>
                    <a:pt x="23498" y="82356"/>
                  </a:lnTo>
                  <a:cubicBezTo>
                    <a:pt x="29336" y="82356"/>
                    <a:pt x="34295" y="77564"/>
                    <a:pt x="34253" y="71706"/>
                  </a:cubicBezTo>
                  <a:cubicBezTo>
                    <a:pt x="34232" y="69300"/>
                    <a:pt x="33374" y="66956"/>
                    <a:pt x="31826" y="65094"/>
                  </a:cubicBezTo>
                  <a:lnTo>
                    <a:pt x="36115" y="65094"/>
                  </a:lnTo>
                  <a:cubicBezTo>
                    <a:pt x="41827" y="65094"/>
                    <a:pt x="46472" y="60533"/>
                    <a:pt x="46577" y="54820"/>
                  </a:cubicBezTo>
                  <a:cubicBezTo>
                    <a:pt x="46702" y="48962"/>
                    <a:pt x="41785" y="44170"/>
                    <a:pt x="35906" y="44170"/>
                  </a:cubicBezTo>
                  <a:lnTo>
                    <a:pt x="28143" y="44170"/>
                  </a:lnTo>
                  <a:cubicBezTo>
                    <a:pt x="23833" y="44170"/>
                    <a:pt x="20443" y="40613"/>
                    <a:pt x="20422" y="36282"/>
                  </a:cubicBezTo>
                  <a:cubicBezTo>
                    <a:pt x="20422" y="30541"/>
                    <a:pt x="15756" y="25862"/>
                    <a:pt x="9999" y="25862"/>
                  </a:cubicBezTo>
                  <a:close/>
                </a:path>
              </a:pathLst>
            </a:custGeom>
            <a:solidFill>
              <a:srgbClr val="F6E1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ac6447f76d_0_244"/>
            <p:cNvSpPr/>
            <p:nvPr/>
          </p:nvSpPr>
          <p:spPr>
            <a:xfrm>
              <a:off x="3912775" y="1310450"/>
              <a:ext cx="1510700" cy="1414450"/>
            </a:xfrm>
            <a:custGeom>
              <a:rect b="b" l="l" r="r" t="t"/>
              <a:pathLst>
                <a:path extrusionOk="0" h="56578" w="60428">
                  <a:moveTo>
                    <a:pt x="36805" y="0"/>
                  </a:moveTo>
                  <a:cubicBezTo>
                    <a:pt x="31407" y="0"/>
                    <a:pt x="26511" y="4415"/>
                    <a:pt x="26176" y="9814"/>
                  </a:cubicBezTo>
                  <a:cubicBezTo>
                    <a:pt x="25799" y="15840"/>
                    <a:pt x="30591" y="20924"/>
                    <a:pt x="36617" y="20924"/>
                  </a:cubicBezTo>
                  <a:lnTo>
                    <a:pt x="59696" y="20924"/>
                  </a:lnTo>
                  <a:cubicBezTo>
                    <a:pt x="57310" y="11613"/>
                    <a:pt x="50824" y="3913"/>
                    <a:pt x="42036" y="0"/>
                  </a:cubicBezTo>
                  <a:close/>
                  <a:moveTo>
                    <a:pt x="40948" y="33227"/>
                  </a:moveTo>
                  <a:cubicBezTo>
                    <a:pt x="34901" y="33227"/>
                    <a:pt x="30131" y="38312"/>
                    <a:pt x="30507" y="44317"/>
                  </a:cubicBezTo>
                  <a:cubicBezTo>
                    <a:pt x="30821" y="49736"/>
                    <a:pt x="35717" y="54151"/>
                    <a:pt x="41136" y="54151"/>
                  </a:cubicBezTo>
                  <a:lnTo>
                    <a:pt x="45426" y="54151"/>
                  </a:lnTo>
                  <a:lnTo>
                    <a:pt x="45426" y="55762"/>
                  </a:lnTo>
                  <a:cubicBezTo>
                    <a:pt x="53565" y="50908"/>
                    <a:pt x="59089" y="42622"/>
                    <a:pt x="60428" y="33227"/>
                  </a:cubicBezTo>
                  <a:close/>
                  <a:moveTo>
                    <a:pt x="0" y="40027"/>
                  </a:moveTo>
                  <a:cubicBezTo>
                    <a:pt x="2783" y="47183"/>
                    <a:pt x="8098" y="53063"/>
                    <a:pt x="14919" y="56578"/>
                  </a:cubicBezTo>
                  <a:cubicBezTo>
                    <a:pt x="16154" y="54862"/>
                    <a:pt x="16844" y="52812"/>
                    <a:pt x="16886" y="50677"/>
                  </a:cubicBezTo>
                  <a:cubicBezTo>
                    <a:pt x="17011" y="44819"/>
                    <a:pt x="12094" y="40027"/>
                    <a:pt x="6215" y="40027"/>
                  </a:cubicBezTo>
                  <a:close/>
                </a:path>
              </a:pathLst>
            </a:custGeom>
            <a:solidFill>
              <a:srgbClr val="F8E7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ac6447f76d_0_244"/>
            <p:cNvSpPr/>
            <p:nvPr/>
          </p:nvSpPr>
          <p:spPr>
            <a:xfrm>
              <a:off x="4276850" y="3618850"/>
              <a:ext cx="326950" cy="594650"/>
            </a:xfrm>
            <a:custGeom>
              <a:rect b="b" l="l" r="r" t="t"/>
              <a:pathLst>
                <a:path extrusionOk="0" h="23786" w="13078">
                  <a:moveTo>
                    <a:pt x="0" y="0"/>
                  </a:moveTo>
                  <a:lnTo>
                    <a:pt x="0" y="23456"/>
                  </a:lnTo>
                  <a:cubicBezTo>
                    <a:pt x="2176" y="23675"/>
                    <a:pt x="4358" y="23785"/>
                    <a:pt x="6539" y="23785"/>
                  </a:cubicBezTo>
                  <a:cubicBezTo>
                    <a:pt x="8720" y="23785"/>
                    <a:pt x="10902" y="23675"/>
                    <a:pt x="13078" y="23456"/>
                  </a:cubicBezTo>
                  <a:lnTo>
                    <a:pt x="13078" y="0"/>
                  </a:lnTo>
                  <a:close/>
                </a:path>
              </a:pathLst>
            </a:custGeom>
            <a:solidFill>
              <a:srgbClr val="0021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gac6447f76d_0_244"/>
            <p:cNvSpPr/>
            <p:nvPr/>
          </p:nvSpPr>
          <p:spPr>
            <a:xfrm>
              <a:off x="3046525" y="937625"/>
              <a:ext cx="2781825" cy="3276000"/>
            </a:xfrm>
            <a:custGeom>
              <a:rect b="b" l="l" r="r" t="t"/>
              <a:pathLst>
                <a:path extrusionOk="0" h="131040" w="111273">
                  <a:moveTo>
                    <a:pt x="64236" y="6000"/>
                  </a:moveTo>
                  <a:lnTo>
                    <a:pt x="64236" y="6000"/>
                  </a:lnTo>
                  <a:cubicBezTo>
                    <a:pt x="80222" y="8908"/>
                    <a:pt x="93676" y="19642"/>
                    <a:pt x="100037" y="34603"/>
                  </a:cubicBezTo>
                  <a:cubicBezTo>
                    <a:pt x="93446" y="33473"/>
                    <a:pt x="85830" y="32824"/>
                    <a:pt x="77586" y="32678"/>
                  </a:cubicBezTo>
                  <a:cubicBezTo>
                    <a:pt x="75849" y="26066"/>
                    <a:pt x="73527" y="20040"/>
                    <a:pt x="70744" y="14976"/>
                  </a:cubicBezTo>
                  <a:cubicBezTo>
                    <a:pt x="68714" y="11335"/>
                    <a:pt x="66538" y="8322"/>
                    <a:pt x="64236" y="6000"/>
                  </a:cubicBezTo>
                  <a:close/>
                  <a:moveTo>
                    <a:pt x="52151" y="5387"/>
                  </a:moveTo>
                  <a:cubicBezTo>
                    <a:pt x="56813" y="5387"/>
                    <a:pt x="61879" y="9743"/>
                    <a:pt x="66141" y="17487"/>
                  </a:cubicBezTo>
                  <a:cubicBezTo>
                    <a:pt x="68568" y="21860"/>
                    <a:pt x="70597" y="27007"/>
                    <a:pt x="72167" y="32657"/>
                  </a:cubicBezTo>
                  <a:cubicBezTo>
                    <a:pt x="66308" y="32719"/>
                    <a:pt x="60198" y="33012"/>
                    <a:pt x="53984" y="33556"/>
                  </a:cubicBezTo>
                  <a:cubicBezTo>
                    <a:pt x="47791" y="34100"/>
                    <a:pt x="41723" y="34875"/>
                    <a:pt x="35948" y="35837"/>
                  </a:cubicBezTo>
                  <a:cubicBezTo>
                    <a:pt x="36513" y="29978"/>
                    <a:pt x="37622" y="24559"/>
                    <a:pt x="39233" y="19851"/>
                  </a:cubicBezTo>
                  <a:cubicBezTo>
                    <a:pt x="42225" y="11105"/>
                    <a:pt x="46703" y="5833"/>
                    <a:pt x="51515" y="5414"/>
                  </a:cubicBezTo>
                  <a:cubicBezTo>
                    <a:pt x="51726" y="5396"/>
                    <a:pt x="51938" y="5387"/>
                    <a:pt x="52151" y="5387"/>
                  </a:cubicBezTo>
                  <a:close/>
                  <a:moveTo>
                    <a:pt x="39128" y="8197"/>
                  </a:moveTo>
                  <a:lnTo>
                    <a:pt x="39128" y="8197"/>
                  </a:lnTo>
                  <a:cubicBezTo>
                    <a:pt x="37266" y="10896"/>
                    <a:pt x="35634" y="14244"/>
                    <a:pt x="34274" y="18157"/>
                  </a:cubicBezTo>
                  <a:cubicBezTo>
                    <a:pt x="32412" y="23639"/>
                    <a:pt x="31177" y="29957"/>
                    <a:pt x="30612" y="36800"/>
                  </a:cubicBezTo>
                  <a:cubicBezTo>
                    <a:pt x="22515" y="38348"/>
                    <a:pt x="15129" y="40315"/>
                    <a:pt x="8831" y="42574"/>
                  </a:cubicBezTo>
                  <a:cubicBezTo>
                    <a:pt x="12492" y="26756"/>
                    <a:pt x="23896" y="13825"/>
                    <a:pt x="39128" y="8197"/>
                  </a:cubicBezTo>
                  <a:close/>
                  <a:moveTo>
                    <a:pt x="78820" y="37929"/>
                  </a:moveTo>
                  <a:lnTo>
                    <a:pt x="78820" y="37929"/>
                  </a:lnTo>
                  <a:cubicBezTo>
                    <a:pt x="86436" y="38118"/>
                    <a:pt x="93467" y="38745"/>
                    <a:pt x="99535" y="39813"/>
                  </a:cubicBezTo>
                  <a:cubicBezTo>
                    <a:pt x="100413" y="39980"/>
                    <a:pt x="101250" y="40126"/>
                    <a:pt x="102045" y="40294"/>
                  </a:cubicBezTo>
                  <a:cubicBezTo>
                    <a:pt x="102861" y="43202"/>
                    <a:pt x="103405" y="46173"/>
                    <a:pt x="103678" y="49186"/>
                  </a:cubicBezTo>
                  <a:cubicBezTo>
                    <a:pt x="105602" y="71261"/>
                    <a:pt x="92211" y="91222"/>
                    <a:pt x="72334" y="98545"/>
                  </a:cubicBezTo>
                  <a:cubicBezTo>
                    <a:pt x="74196" y="95846"/>
                    <a:pt x="75828" y="92498"/>
                    <a:pt x="77167" y="88585"/>
                  </a:cubicBezTo>
                  <a:cubicBezTo>
                    <a:pt x="80682" y="78312"/>
                    <a:pt x="81959" y="65046"/>
                    <a:pt x="80745" y="51174"/>
                  </a:cubicBezTo>
                  <a:cubicBezTo>
                    <a:pt x="80348" y="46717"/>
                    <a:pt x="79720" y="42302"/>
                    <a:pt x="78820" y="37929"/>
                  </a:cubicBezTo>
                  <a:close/>
                  <a:moveTo>
                    <a:pt x="30319" y="42177"/>
                  </a:moveTo>
                  <a:cubicBezTo>
                    <a:pt x="30194" y="46634"/>
                    <a:pt x="30319" y="51111"/>
                    <a:pt x="30717" y="55547"/>
                  </a:cubicBezTo>
                  <a:cubicBezTo>
                    <a:pt x="31930" y="69419"/>
                    <a:pt x="35487" y="82267"/>
                    <a:pt x="40718" y="91766"/>
                  </a:cubicBezTo>
                  <a:cubicBezTo>
                    <a:pt x="42727" y="95386"/>
                    <a:pt x="44924" y="98399"/>
                    <a:pt x="47226" y="100742"/>
                  </a:cubicBezTo>
                  <a:cubicBezTo>
                    <a:pt x="26365" y="96976"/>
                    <a:pt x="9730" y="79651"/>
                    <a:pt x="7785" y="57556"/>
                  </a:cubicBezTo>
                  <a:cubicBezTo>
                    <a:pt x="7533" y="54543"/>
                    <a:pt x="7554" y="51530"/>
                    <a:pt x="7847" y="48538"/>
                  </a:cubicBezTo>
                  <a:cubicBezTo>
                    <a:pt x="8622" y="48224"/>
                    <a:pt x="9417" y="47931"/>
                    <a:pt x="10254" y="47617"/>
                  </a:cubicBezTo>
                  <a:cubicBezTo>
                    <a:pt x="16028" y="45525"/>
                    <a:pt x="22850" y="43683"/>
                    <a:pt x="30319" y="42177"/>
                  </a:cubicBezTo>
                  <a:close/>
                  <a:moveTo>
                    <a:pt x="73464" y="37888"/>
                  </a:moveTo>
                  <a:cubicBezTo>
                    <a:pt x="74426" y="42407"/>
                    <a:pt x="75138" y="47010"/>
                    <a:pt x="75535" y="51634"/>
                  </a:cubicBezTo>
                  <a:cubicBezTo>
                    <a:pt x="76665" y="64774"/>
                    <a:pt x="75514" y="77287"/>
                    <a:pt x="72229" y="86870"/>
                  </a:cubicBezTo>
                  <a:cubicBezTo>
                    <a:pt x="69216" y="95616"/>
                    <a:pt x="64739" y="100889"/>
                    <a:pt x="59926" y="101307"/>
                  </a:cubicBezTo>
                  <a:cubicBezTo>
                    <a:pt x="59715" y="101325"/>
                    <a:pt x="59503" y="101334"/>
                    <a:pt x="59290" y="101334"/>
                  </a:cubicBezTo>
                  <a:cubicBezTo>
                    <a:pt x="54630" y="101334"/>
                    <a:pt x="49583" y="96978"/>
                    <a:pt x="45301" y="89234"/>
                  </a:cubicBezTo>
                  <a:cubicBezTo>
                    <a:pt x="40404" y="80362"/>
                    <a:pt x="37078" y="68248"/>
                    <a:pt x="35927" y="55087"/>
                  </a:cubicBezTo>
                  <a:cubicBezTo>
                    <a:pt x="35508" y="50484"/>
                    <a:pt x="35404" y="45839"/>
                    <a:pt x="35571" y="41193"/>
                  </a:cubicBezTo>
                  <a:cubicBezTo>
                    <a:pt x="41576" y="40168"/>
                    <a:pt x="47916" y="39331"/>
                    <a:pt x="54444" y="38766"/>
                  </a:cubicBezTo>
                  <a:cubicBezTo>
                    <a:pt x="60972" y="38201"/>
                    <a:pt x="67375" y="37908"/>
                    <a:pt x="73464" y="37888"/>
                  </a:cubicBezTo>
                  <a:close/>
                  <a:moveTo>
                    <a:pt x="55747" y="1"/>
                  </a:moveTo>
                  <a:cubicBezTo>
                    <a:pt x="54201" y="1"/>
                    <a:pt x="52643" y="68"/>
                    <a:pt x="51076" y="204"/>
                  </a:cubicBezTo>
                  <a:cubicBezTo>
                    <a:pt x="21762" y="2778"/>
                    <a:pt x="1" y="28702"/>
                    <a:pt x="2575" y="58016"/>
                  </a:cubicBezTo>
                  <a:cubicBezTo>
                    <a:pt x="4688" y="82099"/>
                    <a:pt x="22578" y="101098"/>
                    <a:pt x="45154" y="105680"/>
                  </a:cubicBezTo>
                  <a:cubicBezTo>
                    <a:pt x="44422" y="106454"/>
                    <a:pt x="43982" y="107479"/>
                    <a:pt x="43962" y="108547"/>
                  </a:cubicBezTo>
                  <a:cubicBezTo>
                    <a:pt x="43962" y="112166"/>
                    <a:pt x="49234" y="115096"/>
                    <a:pt x="55721" y="115096"/>
                  </a:cubicBezTo>
                  <a:cubicBezTo>
                    <a:pt x="62228" y="115096"/>
                    <a:pt x="67501" y="112166"/>
                    <a:pt x="67501" y="108547"/>
                  </a:cubicBezTo>
                  <a:cubicBezTo>
                    <a:pt x="67459" y="107479"/>
                    <a:pt x="67040" y="106454"/>
                    <a:pt x="66287" y="105680"/>
                  </a:cubicBezTo>
                  <a:cubicBezTo>
                    <a:pt x="92546" y="100386"/>
                    <a:pt x="111273" y="76010"/>
                    <a:pt x="108887" y="48726"/>
                  </a:cubicBezTo>
                  <a:cubicBezTo>
                    <a:pt x="106452" y="20980"/>
                    <a:pt x="83096" y="1"/>
                    <a:pt x="55747" y="1"/>
                  </a:cubicBezTo>
                  <a:close/>
                  <a:moveTo>
                    <a:pt x="59027" y="118661"/>
                  </a:moveTo>
                  <a:cubicBezTo>
                    <a:pt x="57230" y="118661"/>
                    <a:pt x="55743" y="120111"/>
                    <a:pt x="55762" y="121938"/>
                  </a:cubicBezTo>
                  <a:lnTo>
                    <a:pt x="55762" y="131039"/>
                  </a:lnTo>
                  <a:cubicBezTo>
                    <a:pt x="57938" y="131039"/>
                    <a:pt x="60115" y="130935"/>
                    <a:pt x="62291" y="130705"/>
                  </a:cubicBezTo>
                  <a:lnTo>
                    <a:pt x="62291" y="122021"/>
                  </a:lnTo>
                  <a:cubicBezTo>
                    <a:pt x="62312" y="120306"/>
                    <a:pt x="61035" y="118862"/>
                    <a:pt x="59319" y="118674"/>
                  </a:cubicBezTo>
                  <a:cubicBezTo>
                    <a:pt x="59221" y="118665"/>
                    <a:pt x="59124" y="118661"/>
                    <a:pt x="59027" y="118661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ac6447f76d_0_244"/>
            <p:cNvSpPr/>
            <p:nvPr/>
          </p:nvSpPr>
          <p:spPr>
            <a:xfrm>
              <a:off x="2765650" y="1834575"/>
              <a:ext cx="3349350" cy="954800"/>
            </a:xfrm>
            <a:custGeom>
              <a:rect b="b" l="l" r="r" t="t"/>
              <a:pathLst>
                <a:path extrusionOk="0" h="38192" w="133974">
                  <a:moveTo>
                    <a:pt x="117381" y="1"/>
                  </a:moveTo>
                  <a:cubicBezTo>
                    <a:pt x="117988" y="1947"/>
                    <a:pt x="118470" y="3851"/>
                    <a:pt x="119055" y="5901"/>
                  </a:cubicBezTo>
                  <a:cubicBezTo>
                    <a:pt x="125625" y="7931"/>
                    <a:pt x="127885" y="10484"/>
                    <a:pt x="128053" y="12241"/>
                  </a:cubicBezTo>
                  <a:cubicBezTo>
                    <a:pt x="128241" y="14585"/>
                    <a:pt x="124600" y="18790"/>
                    <a:pt x="112464" y="23226"/>
                  </a:cubicBezTo>
                  <a:cubicBezTo>
                    <a:pt x="100852" y="27453"/>
                    <a:pt x="85138" y="30591"/>
                    <a:pt x="68253" y="32077"/>
                  </a:cubicBezTo>
                  <a:cubicBezTo>
                    <a:pt x="61436" y="32667"/>
                    <a:pt x="54765" y="32962"/>
                    <a:pt x="48432" y="32962"/>
                  </a:cubicBezTo>
                  <a:cubicBezTo>
                    <a:pt x="39060" y="32962"/>
                    <a:pt x="30430" y="32317"/>
                    <a:pt x="23162" y="31031"/>
                  </a:cubicBezTo>
                  <a:cubicBezTo>
                    <a:pt x="10441" y="28792"/>
                    <a:pt x="5691" y="25214"/>
                    <a:pt x="5482" y="22849"/>
                  </a:cubicBezTo>
                  <a:cubicBezTo>
                    <a:pt x="5336" y="21113"/>
                    <a:pt x="7533" y="18267"/>
                    <a:pt x="13663" y="15108"/>
                  </a:cubicBezTo>
                  <a:cubicBezTo>
                    <a:pt x="13789" y="13015"/>
                    <a:pt x="14040" y="11007"/>
                    <a:pt x="14291" y="8998"/>
                  </a:cubicBezTo>
                  <a:lnTo>
                    <a:pt x="14291" y="8998"/>
                  </a:lnTo>
                  <a:cubicBezTo>
                    <a:pt x="4645" y="13329"/>
                    <a:pt x="0" y="18204"/>
                    <a:pt x="21" y="23310"/>
                  </a:cubicBezTo>
                  <a:cubicBezTo>
                    <a:pt x="21" y="28896"/>
                    <a:pt x="8390" y="33730"/>
                    <a:pt x="22242" y="36178"/>
                  </a:cubicBezTo>
                  <a:cubicBezTo>
                    <a:pt x="29801" y="37519"/>
                    <a:pt x="38749" y="38192"/>
                    <a:pt x="48439" y="38192"/>
                  </a:cubicBezTo>
                  <a:cubicBezTo>
                    <a:pt x="54923" y="38192"/>
                    <a:pt x="61738" y="37891"/>
                    <a:pt x="68692" y="37287"/>
                  </a:cubicBezTo>
                  <a:cubicBezTo>
                    <a:pt x="86038" y="35759"/>
                    <a:pt x="102212" y="32516"/>
                    <a:pt x="114243" y="28122"/>
                  </a:cubicBezTo>
                  <a:cubicBezTo>
                    <a:pt x="127467" y="23310"/>
                    <a:pt x="133974" y="17639"/>
                    <a:pt x="133911" y="11655"/>
                  </a:cubicBezTo>
                  <a:cubicBezTo>
                    <a:pt x="133869" y="6550"/>
                    <a:pt x="127613" y="2574"/>
                    <a:pt x="117381" y="1"/>
                  </a:cubicBezTo>
                  <a:close/>
                </a:path>
              </a:pathLst>
            </a:custGeom>
            <a:solidFill>
              <a:srgbClr val="FFAB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gac6447f76d_0_244"/>
            <p:cNvSpPr/>
            <p:nvPr/>
          </p:nvSpPr>
          <p:spPr>
            <a:xfrm>
              <a:off x="4813525" y="2457350"/>
              <a:ext cx="413275" cy="392725"/>
            </a:xfrm>
            <a:custGeom>
              <a:rect b="b" l="l" r="r" t="t"/>
              <a:pathLst>
                <a:path extrusionOk="0" h="15709" w="16531">
                  <a:moveTo>
                    <a:pt x="8452" y="1"/>
                  </a:moveTo>
                  <a:cubicBezTo>
                    <a:pt x="8224" y="1"/>
                    <a:pt x="7995" y="11"/>
                    <a:pt x="7764" y="31"/>
                  </a:cubicBezTo>
                  <a:cubicBezTo>
                    <a:pt x="4583" y="324"/>
                    <a:pt x="1905" y="2479"/>
                    <a:pt x="963" y="5492"/>
                  </a:cubicBezTo>
                  <a:cubicBezTo>
                    <a:pt x="1" y="8526"/>
                    <a:pt x="963" y="11832"/>
                    <a:pt x="3391" y="13861"/>
                  </a:cubicBezTo>
                  <a:cubicBezTo>
                    <a:pt x="4834" y="15081"/>
                    <a:pt x="6633" y="15708"/>
                    <a:pt x="8444" y="15708"/>
                  </a:cubicBezTo>
                  <a:cubicBezTo>
                    <a:pt x="9678" y="15708"/>
                    <a:pt x="10917" y="15417"/>
                    <a:pt x="12053" y="14824"/>
                  </a:cubicBezTo>
                  <a:cubicBezTo>
                    <a:pt x="14878" y="13359"/>
                    <a:pt x="16531" y="10325"/>
                    <a:pt x="16259" y="7166"/>
                  </a:cubicBezTo>
                  <a:cubicBezTo>
                    <a:pt x="15902" y="3087"/>
                    <a:pt x="12472" y="1"/>
                    <a:pt x="8452" y="1"/>
                  </a:cubicBezTo>
                  <a:close/>
                </a:path>
              </a:pathLst>
            </a:custGeom>
            <a:solidFill>
              <a:srgbClr val="FFAB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gac6447f76d_0_244"/>
            <p:cNvSpPr/>
            <p:nvPr/>
          </p:nvSpPr>
          <p:spPr>
            <a:xfrm>
              <a:off x="4910825" y="2457125"/>
              <a:ext cx="311800" cy="293700"/>
            </a:xfrm>
            <a:custGeom>
              <a:rect b="b" l="l" r="r" t="t"/>
              <a:pathLst>
                <a:path extrusionOk="0" h="11748" w="12472">
                  <a:moveTo>
                    <a:pt x="4535" y="0"/>
                  </a:moveTo>
                  <a:cubicBezTo>
                    <a:pt x="3476" y="0"/>
                    <a:pt x="2392" y="219"/>
                    <a:pt x="1340" y="688"/>
                  </a:cubicBezTo>
                  <a:cubicBezTo>
                    <a:pt x="1" y="3660"/>
                    <a:pt x="649" y="7154"/>
                    <a:pt x="2951" y="9455"/>
                  </a:cubicBezTo>
                  <a:cubicBezTo>
                    <a:pt x="4454" y="10958"/>
                    <a:pt x="6456" y="11747"/>
                    <a:pt x="8497" y="11747"/>
                  </a:cubicBezTo>
                  <a:cubicBezTo>
                    <a:pt x="9583" y="11747"/>
                    <a:pt x="10679" y="11524"/>
                    <a:pt x="11718" y="11067"/>
                  </a:cubicBezTo>
                  <a:cubicBezTo>
                    <a:pt x="12262" y="9853"/>
                    <a:pt x="12471" y="8514"/>
                    <a:pt x="12367" y="7175"/>
                  </a:cubicBezTo>
                  <a:cubicBezTo>
                    <a:pt x="11988" y="2948"/>
                    <a:pt x="8429" y="0"/>
                    <a:pt x="4535" y="0"/>
                  </a:cubicBezTo>
                  <a:close/>
                </a:path>
              </a:pathLst>
            </a:custGeom>
            <a:solidFill>
              <a:srgbClr val="FF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gac6447f76d_0_244"/>
          <p:cNvSpPr txBox="1"/>
          <p:nvPr/>
        </p:nvSpPr>
        <p:spPr>
          <a:xfrm>
            <a:off x="1576200" y="1390799"/>
            <a:ext cx="22518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A4C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Create an outlet for adults to play sports with people their age - within their business or without - and at an intensity best suited for them</a:t>
            </a:r>
            <a:endParaRPr>
              <a:solidFill>
                <a:srgbClr val="002A4C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73" name="Google Shape;373;gac6447f76d_0_244"/>
          <p:cNvSpPr txBox="1"/>
          <p:nvPr/>
        </p:nvSpPr>
        <p:spPr>
          <a:xfrm>
            <a:off x="1473063" y="1095380"/>
            <a:ext cx="2251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595959"/>
                </a:solidFill>
                <a:latin typeface="Prata"/>
                <a:ea typeface="Prata"/>
                <a:cs typeface="Prata"/>
                <a:sym typeface="Prata"/>
              </a:rPr>
              <a:t>Purpose</a:t>
            </a:r>
            <a:endParaRPr sz="1900">
              <a:solidFill>
                <a:srgbClr val="595959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74" name="Google Shape;374;gac6447f76d_0_244"/>
          <p:cNvSpPr txBox="1"/>
          <p:nvPr/>
        </p:nvSpPr>
        <p:spPr>
          <a:xfrm>
            <a:off x="1576212" y="3494459"/>
            <a:ext cx="18804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ctr">
              <a:spcBef>
                <a:spcPts val="0"/>
              </a:spcBef>
              <a:spcAft>
                <a:spcPts val="0"/>
              </a:spcAft>
              <a:buClr>
                <a:srgbClr val="002A4C"/>
              </a:buClr>
              <a:buSzPts val="800"/>
              <a:buFont typeface="Didact Gothic"/>
              <a:buChar char="●"/>
            </a:pPr>
            <a:r>
              <a:rPr lang="en">
                <a:solidFill>
                  <a:srgbClr val="002A4C"/>
                </a:solidFill>
                <a:latin typeface="Didact Gothic"/>
                <a:ea typeface="Didact Gothic"/>
                <a:cs typeface="Didact Gothic"/>
                <a:sym typeface="Didact Gothic"/>
              </a:rPr>
              <a:t>Businesses</a:t>
            </a:r>
            <a:endParaRPr>
              <a:solidFill>
                <a:srgbClr val="002A4C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279400" lvl="0" marL="457200" rtl="0" algn="ctr">
              <a:spcBef>
                <a:spcPts val="0"/>
              </a:spcBef>
              <a:spcAft>
                <a:spcPts val="0"/>
              </a:spcAft>
              <a:buClr>
                <a:srgbClr val="002A4C"/>
              </a:buClr>
              <a:buSzPts val="800"/>
              <a:buFont typeface="Didact Gothic"/>
              <a:buChar char="●"/>
            </a:pPr>
            <a:r>
              <a:rPr lang="en">
                <a:solidFill>
                  <a:srgbClr val="002A4C"/>
                </a:solidFill>
                <a:latin typeface="Didact Gothic"/>
                <a:ea typeface="Didact Gothic"/>
                <a:cs typeface="Didact Gothic"/>
                <a:sym typeface="Didact Gothic"/>
              </a:rPr>
              <a:t>Individuals</a:t>
            </a:r>
            <a:endParaRPr>
              <a:solidFill>
                <a:srgbClr val="002A4C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75" name="Google Shape;375;gac6447f76d_0_244"/>
          <p:cNvSpPr txBox="1"/>
          <p:nvPr/>
        </p:nvSpPr>
        <p:spPr>
          <a:xfrm>
            <a:off x="1392976" y="3109550"/>
            <a:ext cx="241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Prata"/>
                <a:ea typeface="Prata"/>
                <a:cs typeface="Prata"/>
                <a:sym typeface="Prata"/>
              </a:rPr>
              <a:t>Target Populations</a:t>
            </a:r>
            <a:endParaRPr sz="1800">
              <a:solidFill>
                <a:srgbClr val="595959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pic>
        <p:nvPicPr>
          <p:cNvPr id="376" name="Google Shape;376;gac6447f76d_0_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147" y="3494462"/>
            <a:ext cx="449800" cy="449822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ac6447f76d_0_244"/>
          <p:cNvSpPr txBox="1"/>
          <p:nvPr/>
        </p:nvSpPr>
        <p:spPr>
          <a:xfrm>
            <a:off x="6078925" y="2208225"/>
            <a:ext cx="947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C4587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78" name="Google Shape;378;gac6447f76d_0_244"/>
          <p:cNvSpPr/>
          <p:nvPr/>
        </p:nvSpPr>
        <p:spPr>
          <a:xfrm>
            <a:off x="4822450" y="1057650"/>
            <a:ext cx="3208200" cy="30282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ac6447f76d_0_244"/>
          <p:cNvSpPr txBox="1"/>
          <p:nvPr/>
        </p:nvSpPr>
        <p:spPr>
          <a:xfrm>
            <a:off x="5195475" y="1556475"/>
            <a:ext cx="1068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00">
                <a:latin typeface="Didact Gothic"/>
                <a:ea typeface="Didact Gothic"/>
                <a:cs typeface="Didact Gothic"/>
                <a:sym typeface="Didact Gothic"/>
              </a:rPr>
              <a:t>SB</a:t>
            </a:r>
            <a:endParaRPr b="1" sz="57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80" name="Google Shape;380;gac6447f76d_0_244"/>
          <p:cNvSpPr txBox="1"/>
          <p:nvPr/>
        </p:nvSpPr>
        <p:spPr>
          <a:xfrm>
            <a:off x="6428475" y="2663300"/>
            <a:ext cx="1295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00">
                <a:latin typeface="Didact Gothic"/>
                <a:ea typeface="Didact Gothic"/>
                <a:cs typeface="Didact Gothic"/>
                <a:sym typeface="Didact Gothic"/>
              </a:rPr>
              <a:t>SC</a:t>
            </a:r>
            <a:endParaRPr b="1" sz="57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381" name="Google Shape;381;gac6447f76d_0_244"/>
          <p:cNvCxnSpPr/>
          <p:nvPr/>
        </p:nvCxnSpPr>
        <p:spPr>
          <a:xfrm flipH="1" rot="10800000">
            <a:off x="5587900" y="1792500"/>
            <a:ext cx="1677300" cy="1558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gac6447f76d_0_244"/>
          <p:cNvSpPr txBox="1"/>
          <p:nvPr/>
        </p:nvSpPr>
        <p:spPr>
          <a:xfrm>
            <a:off x="4489450" y="4257300"/>
            <a:ext cx="38742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Didact Gothic"/>
                <a:ea typeface="Didact Gothic"/>
                <a:cs typeface="Didact Gothic"/>
                <a:sym typeface="Didact Gothic"/>
              </a:rPr>
              <a:t>SOUTH BEND SPORTS CLUB</a:t>
            </a:r>
            <a:endParaRPr b="1" sz="23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gac6447f76d_0_267"/>
          <p:cNvPicPr preferRelativeResize="0"/>
          <p:nvPr/>
        </p:nvPicPr>
        <p:blipFill rotWithShape="1">
          <a:blip r:embed="rId3">
            <a:alphaModFix/>
          </a:blip>
          <a:srcRect b="0" l="6520" r="44115" t="20312"/>
          <a:stretch/>
        </p:blipFill>
        <p:spPr>
          <a:xfrm>
            <a:off x="1871658" y="3482805"/>
            <a:ext cx="1458300" cy="141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8" name="Google Shape;388;gac6447f76d_0_267"/>
          <p:cNvPicPr preferRelativeResize="0"/>
          <p:nvPr/>
        </p:nvPicPr>
        <p:blipFill rotWithShape="1">
          <a:blip r:embed="rId4">
            <a:alphaModFix/>
          </a:blip>
          <a:srcRect b="5899" l="1807" r="38929" t="2776"/>
          <a:stretch/>
        </p:blipFill>
        <p:spPr>
          <a:xfrm>
            <a:off x="945250" y="2072805"/>
            <a:ext cx="1430400" cy="141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9" name="Google Shape;389;gac6447f76d_0_267"/>
          <p:cNvPicPr preferRelativeResize="0"/>
          <p:nvPr/>
        </p:nvPicPr>
        <p:blipFill rotWithShape="1">
          <a:blip r:embed="rId5">
            <a:alphaModFix/>
          </a:blip>
          <a:srcRect b="21857" l="0" r="0" t="14751"/>
          <a:stretch/>
        </p:blipFill>
        <p:spPr>
          <a:xfrm>
            <a:off x="3484550" y="1551938"/>
            <a:ext cx="1556100" cy="1493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0" name="Google Shape;390;gac6447f76d_0_267"/>
          <p:cNvSpPr txBox="1"/>
          <p:nvPr>
            <p:ph idx="4294967295" type="title"/>
          </p:nvPr>
        </p:nvSpPr>
        <p:spPr>
          <a:xfrm>
            <a:off x="648775" y="538860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WHAT WE OFFER</a:t>
            </a:r>
            <a:endParaRPr/>
          </a:p>
        </p:txBody>
      </p:sp>
      <p:sp>
        <p:nvSpPr>
          <p:cNvPr id="391" name="Google Shape;391;gac6447f76d_0_267"/>
          <p:cNvSpPr txBox="1"/>
          <p:nvPr/>
        </p:nvSpPr>
        <p:spPr>
          <a:xfrm>
            <a:off x="147800" y="1247777"/>
            <a:ext cx="2834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More than a dozen sports for the general public, 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including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...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92" name="Google Shape;392;gac6447f76d_0_267"/>
          <p:cNvPicPr preferRelativeResize="0"/>
          <p:nvPr/>
        </p:nvPicPr>
        <p:blipFill rotWithShape="1">
          <a:blip r:embed="rId6">
            <a:alphaModFix/>
          </a:blip>
          <a:srcRect b="4758" l="10650" r="0" t="33847"/>
          <a:stretch/>
        </p:blipFill>
        <p:spPr>
          <a:xfrm>
            <a:off x="6571563" y="1618650"/>
            <a:ext cx="1556100" cy="1603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3" name="Google Shape;393;gac6447f76d_0_267"/>
          <p:cNvPicPr preferRelativeResize="0"/>
          <p:nvPr/>
        </p:nvPicPr>
        <p:blipFill rotWithShape="1">
          <a:blip r:embed="rId7">
            <a:alphaModFix/>
          </a:blip>
          <a:srcRect b="0" l="42504" r="5079" t="13043"/>
          <a:stretch/>
        </p:blipFill>
        <p:spPr>
          <a:xfrm>
            <a:off x="5179350" y="3340142"/>
            <a:ext cx="1706100" cy="1695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gac6e1f1e20_4_2"/>
          <p:cNvPicPr preferRelativeResize="0"/>
          <p:nvPr/>
        </p:nvPicPr>
        <p:blipFill rotWithShape="1">
          <a:blip r:embed="rId3">
            <a:alphaModFix/>
          </a:blip>
          <a:srcRect b="0" l="11779" r="32602" t="0"/>
          <a:stretch/>
        </p:blipFill>
        <p:spPr>
          <a:xfrm>
            <a:off x="2668563" y="1861650"/>
            <a:ext cx="1439100" cy="142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9" name="Google Shape;399;gac6e1f1e20_4_2"/>
          <p:cNvSpPr txBox="1"/>
          <p:nvPr/>
        </p:nvSpPr>
        <p:spPr>
          <a:xfrm>
            <a:off x="147800" y="1313627"/>
            <a:ext cx="2834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...and over a half-dozen low-impact options perfect for seniors and those with chronic ailments.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00" name="Google Shape;400;gac6e1f1e20_4_2"/>
          <p:cNvSpPr txBox="1"/>
          <p:nvPr>
            <p:ph idx="4294967295" type="title"/>
          </p:nvPr>
        </p:nvSpPr>
        <p:spPr>
          <a:xfrm>
            <a:off x="648775" y="538860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WHAT WE OFFER</a:t>
            </a:r>
            <a:endParaRPr/>
          </a:p>
        </p:txBody>
      </p:sp>
      <p:pic>
        <p:nvPicPr>
          <p:cNvPr id="401" name="Google Shape;401;gac6e1f1e20_4_2"/>
          <p:cNvPicPr preferRelativeResize="0"/>
          <p:nvPr/>
        </p:nvPicPr>
        <p:blipFill rotWithShape="1">
          <a:blip r:embed="rId4">
            <a:alphaModFix/>
          </a:blip>
          <a:srcRect b="0" l="18329" r="17083" t="0"/>
          <a:stretch/>
        </p:blipFill>
        <p:spPr>
          <a:xfrm>
            <a:off x="733950" y="2991800"/>
            <a:ext cx="1513500" cy="1472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02" name="Google Shape;402;gac6e1f1e20_4_2"/>
          <p:cNvPicPr preferRelativeResize="0"/>
          <p:nvPr/>
        </p:nvPicPr>
        <p:blipFill rotWithShape="1">
          <a:blip r:embed="rId5">
            <a:alphaModFix/>
          </a:blip>
          <a:srcRect b="0" l="38679" r="6408" t="21463"/>
          <a:stretch/>
        </p:blipFill>
        <p:spPr>
          <a:xfrm>
            <a:off x="4028288" y="3349625"/>
            <a:ext cx="1612800" cy="1537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03" name="Google Shape;403;gac6e1f1e20_4_2"/>
          <p:cNvPicPr preferRelativeResize="0"/>
          <p:nvPr/>
        </p:nvPicPr>
        <p:blipFill rotWithShape="1">
          <a:blip r:embed="rId6">
            <a:alphaModFix/>
          </a:blip>
          <a:srcRect b="0" l="27771" r="0" t="0"/>
          <a:stretch/>
        </p:blipFill>
        <p:spPr>
          <a:xfrm>
            <a:off x="5641100" y="1728700"/>
            <a:ext cx="1513500" cy="1503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04" name="Google Shape;404;gac6e1f1e20_4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4600" y="3232600"/>
            <a:ext cx="1556100" cy="1570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ac6447f76d_0_279"/>
          <p:cNvSpPr txBox="1"/>
          <p:nvPr/>
        </p:nvSpPr>
        <p:spPr>
          <a:xfrm>
            <a:off x="5298200" y="3349625"/>
            <a:ext cx="34677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Char char="●"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Football Field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Char char="●"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Basketball Goals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Char char="●"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Tennis Courts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Char char="●"/>
            </a:pPr>
            <a:r>
              <a:rPr lang="en" sz="1350">
                <a:solidFill>
                  <a:srgbClr val="111111"/>
                </a:solidFill>
                <a:latin typeface="Didact Gothic"/>
                <a:ea typeface="Didact Gothic"/>
                <a:cs typeface="Didact Gothic"/>
                <a:sym typeface="Didact Gothic"/>
              </a:rPr>
              <a:t>Baseball Field</a:t>
            </a:r>
            <a:r>
              <a:rPr lang="en" sz="1350">
                <a:solidFill>
                  <a:srgbClr val="111111"/>
                </a:solidFill>
                <a:highlight>
                  <a:srgbClr val="F7F7F7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10" name="Google Shape;410;gac6447f76d_0_279"/>
          <p:cNvSpPr txBox="1"/>
          <p:nvPr/>
        </p:nvSpPr>
        <p:spPr>
          <a:xfrm>
            <a:off x="773450" y="3408375"/>
            <a:ext cx="34677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Char char="●"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Basketball Goals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Char char="●"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Pickleball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Char char="●"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Yoga Classes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Didact Gothic"/>
              <a:buChar char="●"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Cycling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11" name="Google Shape;411;gac6447f76d_0_279"/>
          <p:cNvPicPr preferRelativeResize="0"/>
          <p:nvPr/>
        </p:nvPicPr>
        <p:blipFill rotWithShape="1">
          <a:blip r:embed="rId3">
            <a:alphaModFix/>
          </a:blip>
          <a:srcRect b="9918" l="5365" r="0" t="0"/>
          <a:stretch/>
        </p:blipFill>
        <p:spPr>
          <a:xfrm>
            <a:off x="184700" y="1135975"/>
            <a:ext cx="3789975" cy="21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ac6447f76d_0_279"/>
          <p:cNvPicPr preferRelativeResize="0"/>
          <p:nvPr/>
        </p:nvPicPr>
        <p:blipFill rotWithShape="1">
          <a:blip r:embed="rId4">
            <a:alphaModFix/>
          </a:blip>
          <a:srcRect b="0" l="5271" r="9148" t="0"/>
          <a:stretch/>
        </p:blipFill>
        <p:spPr>
          <a:xfrm>
            <a:off x="4885700" y="1100150"/>
            <a:ext cx="3570800" cy="230822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ac6447f76d_0_279"/>
          <p:cNvSpPr txBox="1"/>
          <p:nvPr>
            <p:ph idx="4294967295" type="title"/>
          </p:nvPr>
        </p:nvSpPr>
        <p:spPr>
          <a:xfrm>
            <a:off x="468300" y="15133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WHERE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gac6447f76d_0_287"/>
          <p:cNvGrpSpPr/>
          <p:nvPr/>
        </p:nvGrpSpPr>
        <p:grpSpPr>
          <a:xfrm>
            <a:off x="3307121" y="1970238"/>
            <a:ext cx="2584434" cy="2758772"/>
            <a:chOff x="1347825" y="238125"/>
            <a:chExt cx="4899400" cy="5229900"/>
          </a:xfrm>
        </p:grpSpPr>
        <p:sp>
          <p:nvSpPr>
            <p:cNvPr id="419" name="Google Shape;419;gac6447f76d_0_287"/>
            <p:cNvSpPr/>
            <p:nvPr/>
          </p:nvSpPr>
          <p:spPr>
            <a:xfrm>
              <a:off x="1347825" y="1253375"/>
              <a:ext cx="4899400" cy="4214650"/>
            </a:xfrm>
            <a:custGeom>
              <a:rect b="b" l="l" r="r" t="t"/>
              <a:pathLst>
                <a:path extrusionOk="0" h="168586" w="195976">
                  <a:moveTo>
                    <a:pt x="0" y="0"/>
                  </a:moveTo>
                  <a:lnTo>
                    <a:pt x="0" y="168585"/>
                  </a:lnTo>
                  <a:lnTo>
                    <a:pt x="195976" y="168585"/>
                  </a:lnTo>
                  <a:lnTo>
                    <a:pt x="195976" y="0"/>
                  </a:lnTo>
                  <a:close/>
                </a:path>
              </a:pathLst>
            </a:custGeom>
            <a:solidFill>
              <a:srgbClr val="4056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gac6447f76d_0_287"/>
            <p:cNvSpPr/>
            <p:nvPr/>
          </p:nvSpPr>
          <p:spPr>
            <a:xfrm>
              <a:off x="1347825" y="1253375"/>
              <a:ext cx="2531225" cy="4214650"/>
            </a:xfrm>
            <a:custGeom>
              <a:rect b="b" l="l" r="r" t="t"/>
              <a:pathLst>
                <a:path extrusionOk="0" h="168586" w="101249">
                  <a:moveTo>
                    <a:pt x="0" y="0"/>
                  </a:moveTo>
                  <a:lnTo>
                    <a:pt x="0" y="168585"/>
                  </a:lnTo>
                  <a:lnTo>
                    <a:pt x="101248" y="168585"/>
                  </a:lnTo>
                  <a:lnTo>
                    <a:pt x="101248" y="0"/>
                  </a:lnTo>
                  <a:close/>
                </a:path>
              </a:pathLst>
            </a:custGeom>
            <a:solidFill>
              <a:srgbClr val="4056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gac6447f76d_0_287"/>
            <p:cNvSpPr/>
            <p:nvPr/>
          </p:nvSpPr>
          <p:spPr>
            <a:xfrm>
              <a:off x="2623125" y="1824475"/>
              <a:ext cx="605525" cy="605525"/>
            </a:xfrm>
            <a:custGeom>
              <a:rect b="b" l="l" r="r" t="t"/>
              <a:pathLst>
                <a:path extrusionOk="0" h="24221" w="24221">
                  <a:moveTo>
                    <a:pt x="0" y="1"/>
                  </a:moveTo>
                  <a:lnTo>
                    <a:pt x="0" y="24221"/>
                  </a:lnTo>
                  <a:lnTo>
                    <a:pt x="24220" y="24221"/>
                  </a:lnTo>
                  <a:lnTo>
                    <a:pt x="24220" y="1"/>
                  </a:lnTo>
                  <a:close/>
                </a:path>
              </a:pathLst>
            </a:custGeom>
            <a:solidFill>
              <a:srgbClr val="F6E1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gac6447f76d_0_287"/>
            <p:cNvSpPr/>
            <p:nvPr/>
          </p:nvSpPr>
          <p:spPr>
            <a:xfrm>
              <a:off x="3480900" y="1824475"/>
              <a:ext cx="605525" cy="605525"/>
            </a:xfrm>
            <a:custGeom>
              <a:rect b="b" l="l" r="r" t="t"/>
              <a:pathLst>
                <a:path extrusionOk="0" h="24221" w="24221">
                  <a:moveTo>
                    <a:pt x="1" y="1"/>
                  </a:moveTo>
                  <a:lnTo>
                    <a:pt x="1" y="24221"/>
                  </a:lnTo>
                  <a:lnTo>
                    <a:pt x="24220" y="24221"/>
                  </a:lnTo>
                  <a:lnTo>
                    <a:pt x="24220" y="1"/>
                  </a:lnTo>
                  <a:close/>
                </a:path>
              </a:pathLst>
            </a:custGeom>
            <a:solidFill>
              <a:srgbClr val="FF69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gac6447f76d_0_287"/>
            <p:cNvSpPr/>
            <p:nvPr/>
          </p:nvSpPr>
          <p:spPr>
            <a:xfrm>
              <a:off x="4338675" y="1824475"/>
              <a:ext cx="604975" cy="605525"/>
            </a:xfrm>
            <a:custGeom>
              <a:rect b="b" l="l" r="r" t="t"/>
              <a:pathLst>
                <a:path extrusionOk="0" h="24221" w="24199">
                  <a:moveTo>
                    <a:pt x="1" y="1"/>
                  </a:moveTo>
                  <a:lnTo>
                    <a:pt x="1" y="24221"/>
                  </a:lnTo>
                  <a:lnTo>
                    <a:pt x="24199" y="24221"/>
                  </a:lnTo>
                  <a:lnTo>
                    <a:pt x="24199" y="1"/>
                  </a:lnTo>
                  <a:close/>
                </a:path>
              </a:pathLst>
            </a:custGeom>
            <a:solidFill>
              <a:srgbClr val="F6E1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gac6447f76d_0_287"/>
            <p:cNvSpPr/>
            <p:nvPr/>
          </p:nvSpPr>
          <p:spPr>
            <a:xfrm>
              <a:off x="5195925" y="1824475"/>
              <a:ext cx="605500" cy="605525"/>
            </a:xfrm>
            <a:custGeom>
              <a:rect b="b" l="l" r="r" t="t"/>
              <a:pathLst>
                <a:path extrusionOk="0" h="24221" w="24220">
                  <a:moveTo>
                    <a:pt x="0" y="1"/>
                  </a:moveTo>
                  <a:lnTo>
                    <a:pt x="0" y="24221"/>
                  </a:lnTo>
                  <a:lnTo>
                    <a:pt x="24220" y="24221"/>
                  </a:lnTo>
                  <a:lnTo>
                    <a:pt x="24220" y="1"/>
                  </a:lnTo>
                  <a:close/>
                </a:path>
              </a:pathLst>
            </a:custGeom>
            <a:solidFill>
              <a:srgbClr val="F6E1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gac6447f76d_0_287"/>
            <p:cNvSpPr/>
            <p:nvPr/>
          </p:nvSpPr>
          <p:spPr>
            <a:xfrm>
              <a:off x="2623125" y="2665075"/>
              <a:ext cx="605525" cy="605525"/>
            </a:xfrm>
            <a:custGeom>
              <a:rect b="b" l="l" r="r" t="t"/>
              <a:pathLst>
                <a:path extrusionOk="0" h="24221" w="24221">
                  <a:moveTo>
                    <a:pt x="0" y="1"/>
                  </a:moveTo>
                  <a:lnTo>
                    <a:pt x="0" y="24221"/>
                  </a:lnTo>
                  <a:lnTo>
                    <a:pt x="24220" y="24221"/>
                  </a:lnTo>
                  <a:lnTo>
                    <a:pt x="24220" y="1"/>
                  </a:lnTo>
                  <a:close/>
                </a:path>
              </a:pathLst>
            </a:custGeom>
            <a:solidFill>
              <a:srgbClr val="F6E1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gac6447f76d_0_287"/>
            <p:cNvSpPr/>
            <p:nvPr/>
          </p:nvSpPr>
          <p:spPr>
            <a:xfrm>
              <a:off x="1765325" y="2665075"/>
              <a:ext cx="605525" cy="605525"/>
            </a:xfrm>
            <a:custGeom>
              <a:rect b="b" l="l" r="r" t="t"/>
              <a:pathLst>
                <a:path extrusionOk="0" h="24221" w="24221">
                  <a:moveTo>
                    <a:pt x="1" y="1"/>
                  </a:moveTo>
                  <a:lnTo>
                    <a:pt x="1" y="24221"/>
                  </a:lnTo>
                  <a:lnTo>
                    <a:pt x="24221" y="24221"/>
                  </a:lnTo>
                  <a:lnTo>
                    <a:pt x="24221" y="1"/>
                  </a:lnTo>
                  <a:close/>
                </a:path>
              </a:pathLst>
            </a:custGeom>
            <a:solidFill>
              <a:srgbClr val="FFAB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gac6447f76d_0_287"/>
            <p:cNvSpPr/>
            <p:nvPr/>
          </p:nvSpPr>
          <p:spPr>
            <a:xfrm>
              <a:off x="3480900" y="2665075"/>
              <a:ext cx="605525" cy="605525"/>
            </a:xfrm>
            <a:custGeom>
              <a:rect b="b" l="l" r="r" t="t"/>
              <a:pathLst>
                <a:path extrusionOk="0" h="24221" w="24221">
                  <a:moveTo>
                    <a:pt x="1" y="1"/>
                  </a:moveTo>
                  <a:lnTo>
                    <a:pt x="1" y="24221"/>
                  </a:lnTo>
                  <a:lnTo>
                    <a:pt x="24220" y="24221"/>
                  </a:lnTo>
                  <a:lnTo>
                    <a:pt x="24220" y="1"/>
                  </a:lnTo>
                  <a:close/>
                </a:path>
              </a:pathLst>
            </a:custGeom>
            <a:solidFill>
              <a:srgbClr val="F6E1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gac6447f76d_0_287"/>
            <p:cNvSpPr/>
            <p:nvPr/>
          </p:nvSpPr>
          <p:spPr>
            <a:xfrm>
              <a:off x="4338675" y="2665075"/>
              <a:ext cx="604975" cy="605525"/>
            </a:xfrm>
            <a:custGeom>
              <a:rect b="b" l="l" r="r" t="t"/>
              <a:pathLst>
                <a:path extrusionOk="0" h="24221" w="24199">
                  <a:moveTo>
                    <a:pt x="1" y="1"/>
                  </a:moveTo>
                  <a:lnTo>
                    <a:pt x="1" y="24221"/>
                  </a:lnTo>
                  <a:lnTo>
                    <a:pt x="24199" y="24221"/>
                  </a:lnTo>
                  <a:lnTo>
                    <a:pt x="24199" y="1"/>
                  </a:lnTo>
                  <a:close/>
                </a:path>
              </a:pathLst>
            </a:custGeom>
            <a:solidFill>
              <a:srgbClr val="F6E1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gac6447f76d_0_287"/>
            <p:cNvSpPr/>
            <p:nvPr/>
          </p:nvSpPr>
          <p:spPr>
            <a:xfrm>
              <a:off x="5195925" y="2665075"/>
              <a:ext cx="605500" cy="605525"/>
            </a:xfrm>
            <a:custGeom>
              <a:rect b="b" l="l" r="r" t="t"/>
              <a:pathLst>
                <a:path extrusionOk="0" h="24221" w="24220">
                  <a:moveTo>
                    <a:pt x="0" y="1"/>
                  </a:moveTo>
                  <a:lnTo>
                    <a:pt x="0" y="24221"/>
                  </a:lnTo>
                  <a:lnTo>
                    <a:pt x="24220" y="24221"/>
                  </a:lnTo>
                  <a:lnTo>
                    <a:pt x="24220" y="1"/>
                  </a:lnTo>
                  <a:close/>
                </a:path>
              </a:pathLst>
            </a:custGeom>
            <a:solidFill>
              <a:srgbClr val="F6E1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gac6447f76d_0_287"/>
            <p:cNvSpPr/>
            <p:nvPr/>
          </p:nvSpPr>
          <p:spPr>
            <a:xfrm>
              <a:off x="2623125" y="3506225"/>
              <a:ext cx="605525" cy="605525"/>
            </a:xfrm>
            <a:custGeom>
              <a:rect b="b" l="l" r="r" t="t"/>
              <a:pathLst>
                <a:path extrusionOk="0" h="24221" w="24221">
                  <a:moveTo>
                    <a:pt x="0" y="1"/>
                  </a:moveTo>
                  <a:lnTo>
                    <a:pt x="0" y="24221"/>
                  </a:lnTo>
                  <a:lnTo>
                    <a:pt x="24220" y="24221"/>
                  </a:lnTo>
                  <a:lnTo>
                    <a:pt x="24220" y="1"/>
                  </a:lnTo>
                  <a:close/>
                </a:path>
              </a:pathLst>
            </a:custGeom>
            <a:solidFill>
              <a:srgbClr val="F6E1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gac6447f76d_0_287"/>
            <p:cNvSpPr/>
            <p:nvPr/>
          </p:nvSpPr>
          <p:spPr>
            <a:xfrm>
              <a:off x="1765325" y="3506225"/>
              <a:ext cx="605525" cy="605525"/>
            </a:xfrm>
            <a:custGeom>
              <a:rect b="b" l="l" r="r" t="t"/>
              <a:pathLst>
                <a:path extrusionOk="0" h="24221" w="24221">
                  <a:moveTo>
                    <a:pt x="1" y="1"/>
                  </a:moveTo>
                  <a:lnTo>
                    <a:pt x="1" y="24221"/>
                  </a:lnTo>
                  <a:lnTo>
                    <a:pt x="24221" y="24221"/>
                  </a:lnTo>
                  <a:lnTo>
                    <a:pt x="24221" y="1"/>
                  </a:lnTo>
                  <a:close/>
                </a:path>
              </a:pathLst>
            </a:custGeom>
            <a:solidFill>
              <a:srgbClr val="F6E1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gac6447f76d_0_287"/>
            <p:cNvSpPr/>
            <p:nvPr/>
          </p:nvSpPr>
          <p:spPr>
            <a:xfrm>
              <a:off x="3480900" y="3506225"/>
              <a:ext cx="605525" cy="605525"/>
            </a:xfrm>
            <a:custGeom>
              <a:rect b="b" l="l" r="r" t="t"/>
              <a:pathLst>
                <a:path extrusionOk="0" h="24221" w="24221">
                  <a:moveTo>
                    <a:pt x="1" y="1"/>
                  </a:moveTo>
                  <a:lnTo>
                    <a:pt x="1" y="24221"/>
                  </a:lnTo>
                  <a:lnTo>
                    <a:pt x="24220" y="24221"/>
                  </a:lnTo>
                  <a:lnTo>
                    <a:pt x="24220" y="1"/>
                  </a:lnTo>
                  <a:close/>
                </a:path>
              </a:pathLst>
            </a:custGeom>
            <a:solidFill>
              <a:srgbClr val="F6E1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gac6447f76d_0_287"/>
            <p:cNvSpPr/>
            <p:nvPr/>
          </p:nvSpPr>
          <p:spPr>
            <a:xfrm>
              <a:off x="4338675" y="3506225"/>
              <a:ext cx="604975" cy="605525"/>
            </a:xfrm>
            <a:custGeom>
              <a:rect b="b" l="l" r="r" t="t"/>
              <a:pathLst>
                <a:path extrusionOk="0" h="24221" w="24199">
                  <a:moveTo>
                    <a:pt x="1" y="1"/>
                  </a:moveTo>
                  <a:lnTo>
                    <a:pt x="1" y="24221"/>
                  </a:lnTo>
                  <a:lnTo>
                    <a:pt x="24199" y="24221"/>
                  </a:lnTo>
                  <a:lnTo>
                    <a:pt x="24199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gac6447f76d_0_287"/>
            <p:cNvSpPr/>
            <p:nvPr/>
          </p:nvSpPr>
          <p:spPr>
            <a:xfrm>
              <a:off x="5195925" y="3506225"/>
              <a:ext cx="605500" cy="605525"/>
            </a:xfrm>
            <a:custGeom>
              <a:rect b="b" l="l" r="r" t="t"/>
              <a:pathLst>
                <a:path extrusionOk="0" h="24221" w="24220">
                  <a:moveTo>
                    <a:pt x="0" y="1"/>
                  </a:moveTo>
                  <a:lnTo>
                    <a:pt x="0" y="24221"/>
                  </a:lnTo>
                  <a:lnTo>
                    <a:pt x="24220" y="24221"/>
                  </a:lnTo>
                  <a:lnTo>
                    <a:pt x="24220" y="1"/>
                  </a:lnTo>
                  <a:close/>
                </a:path>
              </a:pathLst>
            </a:custGeom>
            <a:solidFill>
              <a:srgbClr val="F6E1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gac6447f76d_0_287"/>
            <p:cNvSpPr/>
            <p:nvPr/>
          </p:nvSpPr>
          <p:spPr>
            <a:xfrm>
              <a:off x="2623125" y="4360700"/>
              <a:ext cx="605525" cy="605500"/>
            </a:xfrm>
            <a:custGeom>
              <a:rect b="b" l="l" r="r" t="t"/>
              <a:pathLst>
                <a:path extrusionOk="0" h="24220" w="24221">
                  <a:moveTo>
                    <a:pt x="0" y="0"/>
                  </a:moveTo>
                  <a:lnTo>
                    <a:pt x="0" y="24220"/>
                  </a:lnTo>
                  <a:lnTo>
                    <a:pt x="24220" y="24220"/>
                  </a:lnTo>
                  <a:lnTo>
                    <a:pt x="24220" y="0"/>
                  </a:ln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gac6447f76d_0_287"/>
            <p:cNvSpPr/>
            <p:nvPr/>
          </p:nvSpPr>
          <p:spPr>
            <a:xfrm>
              <a:off x="1765325" y="4360700"/>
              <a:ext cx="605525" cy="605500"/>
            </a:xfrm>
            <a:custGeom>
              <a:rect b="b" l="l" r="r" t="t"/>
              <a:pathLst>
                <a:path extrusionOk="0" h="24220" w="24221">
                  <a:moveTo>
                    <a:pt x="1" y="0"/>
                  </a:moveTo>
                  <a:lnTo>
                    <a:pt x="1" y="24220"/>
                  </a:lnTo>
                  <a:lnTo>
                    <a:pt x="24221" y="24220"/>
                  </a:lnTo>
                  <a:lnTo>
                    <a:pt x="24221" y="0"/>
                  </a:lnTo>
                  <a:close/>
                </a:path>
              </a:pathLst>
            </a:custGeom>
            <a:solidFill>
              <a:srgbClr val="F6E1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gac6447f76d_0_287"/>
            <p:cNvSpPr/>
            <p:nvPr/>
          </p:nvSpPr>
          <p:spPr>
            <a:xfrm>
              <a:off x="3480900" y="4360700"/>
              <a:ext cx="605525" cy="605500"/>
            </a:xfrm>
            <a:custGeom>
              <a:rect b="b" l="l" r="r" t="t"/>
              <a:pathLst>
                <a:path extrusionOk="0" h="24220" w="24221">
                  <a:moveTo>
                    <a:pt x="1" y="0"/>
                  </a:moveTo>
                  <a:lnTo>
                    <a:pt x="1" y="24220"/>
                  </a:lnTo>
                  <a:lnTo>
                    <a:pt x="24220" y="24220"/>
                  </a:lnTo>
                  <a:lnTo>
                    <a:pt x="24220" y="0"/>
                  </a:lnTo>
                  <a:close/>
                </a:path>
              </a:pathLst>
            </a:custGeom>
            <a:solidFill>
              <a:srgbClr val="F6E1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ac6447f76d_0_287"/>
            <p:cNvSpPr/>
            <p:nvPr/>
          </p:nvSpPr>
          <p:spPr>
            <a:xfrm>
              <a:off x="4338675" y="4360700"/>
              <a:ext cx="604975" cy="605500"/>
            </a:xfrm>
            <a:custGeom>
              <a:rect b="b" l="l" r="r" t="t"/>
              <a:pathLst>
                <a:path extrusionOk="0" h="24220" w="24199">
                  <a:moveTo>
                    <a:pt x="1" y="0"/>
                  </a:moveTo>
                  <a:lnTo>
                    <a:pt x="1" y="24220"/>
                  </a:lnTo>
                  <a:lnTo>
                    <a:pt x="24199" y="24220"/>
                  </a:lnTo>
                  <a:lnTo>
                    <a:pt x="24199" y="0"/>
                  </a:lnTo>
                  <a:close/>
                </a:path>
              </a:pathLst>
            </a:custGeom>
            <a:solidFill>
              <a:srgbClr val="F6E1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ac6447f76d_0_287"/>
            <p:cNvSpPr/>
            <p:nvPr/>
          </p:nvSpPr>
          <p:spPr>
            <a:xfrm>
              <a:off x="1347825" y="507025"/>
              <a:ext cx="4899400" cy="907725"/>
            </a:xfrm>
            <a:custGeom>
              <a:rect b="b" l="l" r="r" t="t"/>
              <a:pathLst>
                <a:path extrusionOk="0" h="36309" w="195976">
                  <a:moveTo>
                    <a:pt x="0" y="1"/>
                  </a:moveTo>
                  <a:lnTo>
                    <a:pt x="0" y="36308"/>
                  </a:lnTo>
                  <a:lnTo>
                    <a:pt x="195976" y="36308"/>
                  </a:lnTo>
                  <a:lnTo>
                    <a:pt x="195976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ac6447f76d_0_287"/>
            <p:cNvSpPr/>
            <p:nvPr/>
          </p:nvSpPr>
          <p:spPr>
            <a:xfrm>
              <a:off x="1347825" y="507025"/>
              <a:ext cx="2531225" cy="907725"/>
            </a:xfrm>
            <a:custGeom>
              <a:rect b="b" l="l" r="r" t="t"/>
              <a:pathLst>
                <a:path extrusionOk="0" h="36309" w="101249">
                  <a:moveTo>
                    <a:pt x="0" y="1"/>
                  </a:moveTo>
                  <a:lnTo>
                    <a:pt x="0" y="36308"/>
                  </a:lnTo>
                  <a:lnTo>
                    <a:pt x="101248" y="36308"/>
                  </a:lnTo>
                  <a:lnTo>
                    <a:pt x="101248" y="1"/>
                  </a:ln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ac6447f76d_0_287"/>
            <p:cNvSpPr/>
            <p:nvPr/>
          </p:nvSpPr>
          <p:spPr>
            <a:xfrm>
              <a:off x="1720425" y="759325"/>
              <a:ext cx="487975" cy="487975"/>
            </a:xfrm>
            <a:custGeom>
              <a:rect b="b" l="l" r="r" t="t"/>
              <a:pathLst>
                <a:path extrusionOk="0" h="19519" w="19519">
                  <a:moveTo>
                    <a:pt x="9759" y="1"/>
                  </a:moveTo>
                  <a:cubicBezTo>
                    <a:pt x="4370" y="1"/>
                    <a:pt x="0" y="4370"/>
                    <a:pt x="0" y="9759"/>
                  </a:cubicBezTo>
                  <a:cubicBezTo>
                    <a:pt x="0" y="15149"/>
                    <a:pt x="4370" y="19518"/>
                    <a:pt x="9759" y="19518"/>
                  </a:cubicBezTo>
                  <a:cubicBezTo>
                    <a:pt x="15149" y="19518"/>
                    <a:pt x="19518" y="15149"/>
                    <a:pt x="19518" y="9759"/>
                  </a:cubicBezTo>
                  <a:cubicBezTo>
                    <a:pt x="19518" y="4370"/>
                    <a:pt x="15149" y="1"/>
                    <a:pt x="9759" y="1"/>
                  </a:cubicBezTo>
                  <a:close/>
                </a:path>
              </a:pathLst>
            </a:custGeom>
            <a:solidFill>
              <a:srgbClr val="FFAB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ac6447f76d_0_287"/>
            <p:cNvSpPr/>
            <p:nvPr/>
          </p:nvSpPr>
          <p:spPr>
            <a:xfrm>
              <a:off x="5420475" y="759325"/>
              <a:ext cx="487425" cy="487975"/>
            </a:xfrm>
            <a:custGeom>
              <a:rect b="b" l="l" r="r" t="t"/>
              <a:pathLst>
                <a:path extrusionOk="0" h="19519" w="19497">
                  <a:moveTo>
                    <a:pt x="9737" y="1"/>
                  </a:moveTo>
                  <a:cubicBezTo>
                    <a:pt x="4370" y="1"/>
                    <a:pt x="1" y="4370"/>
                    <a:pt x="1" y="9759"/>
                  </a:cubicBezTo>
                  <a:cubicBezTo>
                    <a:pt x="1" y="15149"/>
                    <a:pt x="4370" y="19518"/>
                    <a:pt x="9737" y="19518"/>
                  </a:cubicBezTo>
                  <a:cubicBezTo>
                    <a:pt x="15127" y="19518"/>
                    <a:pt x="19496" y="15149"/>
                    <a:pt x="19496" y="9759"/>
                  </a:cubicBezTo>
                  <a:cubicBezTo>
                    <a:pt x="19496" y="4370"/>
                    <a:pt x="15127" y="1"/>
                    <a:pt x="9737" y="1"/>
                  </a:cubicBezTo>
                  <a:close/>
                </a:path>
              </a:pathLst>
            </a:custGeom>
            <a:solidFill>
              <a:srgbClr val="FFAB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ac6447f76d_0_287"/>
            <p:cNvSpPr/>
            <p:nvPr/>
          </p:nvSpPr>
          <p:spPr>
            <a:xfrm>
              <a:off x="1821900" y="238125"/>
              <a:ext cx="285575" cy="924900"/>
            </a:xfrm>
            <a:custGeom>
              <a:rect b="b" l="l" r="r" t="t"/>
              <a:pathLst>
                <a:path extrusionOk="0" h="36996" w="11423">
                  <a:moveTo>
                    <a:pt x="5723" y="0"/>
                  </a:moveTo>
                  <a:cubicBezTo>
                    <a:pt x="2551" y="0"/>
                    <a:pt x="0" y="2551"/>
                    <a:pt x="0" y="5722"/>
                  </a:cubicBezTo>
                  <a:lnTo>
                    <a:pt x="0" y="31273"/>
                  </a:lnTo>
                  <a:cubicBezTo>
                    <a:pt x="0" y="34422"/>
                    <a:pt x="2551" y="36995"/>
                    <a:pt x="5723" y="36995"/>
                  </a:cubicBezTo>
                  <a:lnTo>
                    <a:pt x="5811" y="36995"/>
                  </a:lnTo>
                  <a:cubicBezTo>
                    <a:pt x="8939" y="36929"/>
                    <a:pt x="11423" y="34400"/>
                    <a:pt x="11423" y="31273"/>
                  </a:cubicBezTo>
                  <a:lnTo>
                    <a:pt x="11423" y="5722"/>
                  </a:lnTo>
                  <a:cubicBezTo>
                    <a:pt x="11423" y="2595"/>
                    <a:pt x="8939" y="67"/>
                    <a:pt x="5811" y="0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gac6447f76d_0_287"/>
            <p:cNvSpPr/>
            <p:nvPr/>
          </p:nvSpPr>
          <p:spPr>
            <a:xfrm>
              <a:off x="1821900" y="238125"/>
              <a:ext cx="145300" cy="924900"/>
            </a:xfrm>
            <a:custGeom>
              <a:rect b="b" l="l" r="r" t="t"/>
              <a:pathLst>
                <a:path extrusionOk="0" h="36996" w="5812">
                  <a:moveTo>
                    <a:pt x="5700" y="0"/>
                  </a:moveTo>
                  <a:cubicBezTo>
                    <a:pt x="2551" y="0"/>
                    <a:pt x="0" y="2551"/>
                    <a:pt x="0" y="5722"/>
                  </a:cubicBezTo>
                  <a:lnTo>
                    <a:pt x="0" y="31273"/>
                  </a:lnTo>
                  <a:cubicBezTo>
                    <a:pt x="0" y="34422"/>
                    <a:pt x="2551" y="36995"/>
                    <a:pt x="5700" y="36995"/>
                  </a:cubicBezTo>
                  <a:lnTo>
                    <a:pt x="5811" y="36995"/>
                  </a:lnTo>
                  <a:lnTo>
                    <a:pt x="5811" y="0"/>
                  </a:ln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gac6447f76d_0_287"/>
            <p:cNvSpPr/>
            <p:nvPr/>
          </p:nvSpPr>
          <p:spPr>
            <a:xfrm>
              <a:off x="5515850" y="238125"/>
              <a:ext cx="286125" cy="924900"/>
            </a:xfrm>
            <a:custGeom>
              <a:rect b="b" l="l" r="r" t="t"/>
              <a:pathLst>
                <a:path extrusionOk="0" h="36996" w="11445">
                  <a:moveTo>
                    <a:pt x="5723" y="0"/>
                  </a:moveTo>
                  <a:cubicBezTo>
                    <a:pt x="2573" y="0"/>
                    <a:pt x="0" y="2551"/>
                    <a:pt x="0" y="5722"/>
                  </a:cubicBezTo>
                  <a:lnTo>
                    <a:pt x="0" y="31273"/>
                  </a:lnTo>
                  <a:cubicBezTo>
                    <a:pt x="0" y="34422"/>
                    <a:pt x="2573" y="36995"/>
                    <a:pt x="5723" y="36995"/>
                  </a:cubicBezTo>
                  <a:lnTo>
                    <a:pt x="5834" y="36995"/>
                  </a:lnTo>
                  <a:cubicBezTo>
                    <a:pt x="8939" y="36929"/>
                    <a:pt x="11445" y="34400"/>
                    <a:pt x="11445" y="31273"/>
                  </a:cubicBezTo>
                  <a:lnTo>
                    <a:pt x="11445" y="5722"/>
                  </a:lnTo>
                  <a:cubicBezTo>
                    <a:pt x="11445" y="2595"/>
                    <a:pt x="8939" y="67"/>
                    <a:pt x="5834" y="0"/>
                  </a:cubicBez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gac6447f76d_0_287"/>
            <p:cNvSpPr/>
            <p:nvPr/>
          </p:nvSpPr>
          <p:spPr>
            <a:xfrm>
              <a:off x="5515850" y="238125"/>
              <a:ext cx="145300" cy="924900"/>
            </a:xfrm>
            <a:custGeom>
              <a:rect b="b" l="l" r="r" t="t"/>
              <a:pathLst>
                <a:path extrusionOk="0" h="36996" w="5812">
                  <a:moveTo>
                    <a:pt x="5723" y="0"/>
                  </a:moveTo>
                  <a:cubicBezTo>
                    <a:pt x="2551" y="0"/>
                    <a:pt x="0" y="2551"/>
                    <a:pt x="0" y="5722"/>
                  </a:cubicBezTo>
                  <a:lnTo>
                    <a:pt x="0" y="31273"/>
                  </a:lnTo>
                  <a:cubicBezTo>
                    <a:pt x="0" y="34422"/>
                    <a:pt x="2551" y="36995"/>
                    <a:pt x="5723" y="36995"/>
                  </a:cubicBezTo>
                  <a:lnTo>
                    <a:pt x="5811" y="36995"/>
                  </a:lnTo>
                  <a:lnTo>
                    <a:pt x="5811" y="0"/>
                  </a:lnTo>
                  <a:close/>
                </a:path>
              </a:pathLst>
            </a:custGeom>
            <a:solidFill>
              <a:srgbClr val="002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gac6447f76d_0_287"/>
          <p:cNvSpPr txBox="1"/>
          <p:nvPr/>
        </p:nvSpPr>
        <p:spPr>
          <a:xfrm>
            <a:off x="898050" y="2774800"/>
            <a:ext cx="21843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695F"/>
                </a:solidFill>
                <a:latin typeface="Didact Gothic"/>
                <a:ea typeface="Didact Gothic"/>
                <a:cs typeface="Didact Gothic"/>
                <a:sym typeface="Didact Gothic"/>
              </a:rPr>
              <a:t>Yoga</a:t>
            </a:r>
            <a:r>
              <a:rPr b="1" lang="en">
                <a:solidFill>
                  <a:srgbClr val="FF695F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i="0" sz="1000" u="none" cap="none" strike="noStrike">
              <a:solidFill>
                <a:srgbClr val="FF695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48" name="Google Shape;448;gac6447f76d_0_287"/>
          <p:cNvSpPr txBox="1"/>
          <p:nvPr/>
        </p:nvSpPr>
        <p:spPr>
          <a:xfrm>
            <a:off x="6122150" y="3203525"/>
            <a:ext cx="22527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AB24"/>
                </a:solidFill>
                <a:latin typeface="Didact Gothic"/>
                <a:ea typeface="Didact Gothic"/>
                <a:cs typeface="Didact Gothic"/>
                <a:sym typeface="Didact Gothic"/>
              </a:rPr>
              <a:t>Tennis </a:t>
            </a:r>
            <a:endParaRPr i="0" sz="1000" u="none" cap="none" strike="noStrike">
              <a:solidFill>
                <a:srgbClr val="FFAB24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49" name="Google Shape;449;gac6447f76d_0_287"/>
          <p:cNvSpPr txBox="1"/>
          <p:nvPr/>
        </p:nvSpPr>
        <p:spPr>
          <a:xfrm>
            <a:off x="6116325" y="4136751"/>
            <a:ext cx="16929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002A4C"/>
                </a:solidFill>
                <a:latin typeface="Didact Gothic"/>
                <a:ea typeface="Didact Gothic"/>
                <a:cs typeface="Didact Gothic"/>
                <a:sym typeface="Didact Gothic"/>
              </a:rPr>
              <a:t>Pickleball</a:t>
            </a:r>
            <a:endParaRPr i="0" sz="1000" u="none" cap="none" strike="noStrike">
              <a:solidFill>
                <a:srgbClr val="002A4C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50" name="Google Shape;450;gac6447f76d_0_287"/>
          <p:cNvSpPr txBox="1"/>
          <p:nvPr/>
        </p:nvSpPr>
        <p:spPr>
          <a:xfrm>
            <a:off x="1466900" y="3662825"/>
            <a:ext cx="16929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869FB1"/>
                </a:solidFill>
                <a:latin typeface="Didact Gothic"/>
                <a:ea typeface="Didact Gothic"/>
                <a:cs typeface="Didact Gothic"/>
                <a:sym typeface="Didact Gothic"/>
              </a:rPr>
              <a:t>Basketball</a:t>
            </a:r>
            <a:endParaRPr i="0" sz="1000" u="none" cap="none" strike="noStrike">
              <a:solidFill>
                <a:srgbClr val="869FB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451" name="Google Shape;451;gac6447f76d_0_287"/>
          <p:cNvCxnSpPr/>
          <p:nvPr/>
        </p:nvCxnSpPr>
        <p:spPr>
          <a:xfrm>
            <a:off x="3172048" y="2999500"/>
            <a:ext cx="1466100" cy="0"/>
          </a:xfrm>
          <a:prstGeom prst="straightConnector1">
            <a:avLst/>
          </a:prstGeom>
          <a:noFill/>
          <a:ln cap="flat" cmpd="sng" w="19050">
            <a:solidFill>
              <a:srgbClr val="FF695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2" name="Google Shape;452;gac6447f76d_0_287"/>
          <p:cNvCxnSpPr/>
          <p:nvPr/>
        </p:nvCxnSpPr>
        <p:spPr>
          <a:xfrm>
            <a:off x="3761675" y="3426550"/>
            <a:ext cx="2360400" cy="0"/>
          </a:xfrm>
          <a:prstGeom prst="straightConnector1">
            <a:avLst/>
          </a:prstGeom>
          <a:noFill/>
          <a:ln cap="flat" cmpd="sng" w="19050">
            <a:solidFill>
              <a:srgbClr val="FFAB2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3" name="Google Shape;453;gac6447f76d_0_287"/>
          <p:cNvCxnSpPr/>
          <p:nvPr/>
        </p:nvCxnSpPr>
        <p:spPr>
          <a:xfrm>
            <a:off x="3159800" y="3884475"/>
            <a:ext cx="1956000" cy="0"/>
          </a:xfrm>
          <a:prstGeom prst="straightConnector1">
            <a:avLst/>
          </a:prstGeom>
          <a:noFill/>
          <a:ln cap="flat" cmpd="sng" w="19050">
            <a:solidFill>
              <a:srgbClr val="869FB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4" name="Google Shape;454;gac6447f76d_0_287"/>
          <p:cNvCxnSpPr/>
          <p:nvPr/>
        </p:nvCxnSpPr>
        <p:spPr>
          <a:xfrm>
            <a:off x="4126766" y="4342325"/>
            <a:ext cx="1970700" cy="0"/>
          </a:xfrm>
          <a:prstGeom prst="straightConnector1">
            <a:avLst/>
          </a:prstGeom>
          <a:noFill/>
          <a:ln cap="flat" cmpd="sng" w="19050">
            <a:solidFill>
              <a:srgbClr val="002A4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5" name="Google Shape;455;gac6447f76d_0_287"/>
          <p:cNvSpPr txBox="1"/>
          <p:nvPr/>
        </p:nvSpPr>
        <p:spPr>
          <a:xfrm>
            <a:off x="2697300" y="557900"/>
            <a:ext cx="3749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33333"/>
                </a:solidFill>
                <a:latin typeface="Prata"/>
                <a:ea typeface="Prata"/>
                <a:cs typeface="Prata"/>
                <a:sym typeface="Prata"/>
              </a:rPr>
              <a:t>Register at SBVPA.com</a:t>
            </a:r>
            <a:endParaRPr b="1" sz="1900">
              <a:solidFill>
                <a:srgbClr val="333333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456" name="Google Shape;456;gac6447f76d_0_287"/>
          <p:cNvSpPr txBox="1"/>
          <p:nvPr/>
        </p:nvSpPr>
        <p:spPr>
          <a:xfrm>
            <a:off x="2274154" y="1305919"/>
            <a:ext cx="18336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idact Gothic"/>
                <a:ea typeface="Didact Gothic"/>
                <a:cs typeface="Didact Gothic"/>
                <a:sym typeface="Didact Gothic"/>
              </a:rPr>
              <a:t>Individual Teams </a:t>
            </a:r>
            <a:endParaRPr sz="15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57" name="Google Shape;457;gac6447f76d_0_287"/>
          <p:cNvSpPr/>
          <p:nvPr/>
        </p:nvSpPr>
        <p:spPr>
          <a:xfrm>
            <a:off x="5418117" y="1305924"/>
            <a:ext cx="557606" cy="513907"/>
          </a:xfrm>
          <a:custGeom>
            <a:rect b="b" l="l" r="r" t="t"/>
            <a:pathLst>
              <a:path extrusionOk="0" h="9109" w="10919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rgbClr val="4056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8" name="Google Shape;458;gac6447f76d_0_287"/>
          <p:cNvGrpSpPr/>
          <p:nvPr/>
        </p:nvGrpSpPr>
        <p:grpSpPr>
          <a:xfrm>
            <a:off x="1687571" y="1271612"/>
            <a:ext cx="454662" cy="582519"/>
            <a:chOff x="8055961" y="2881842"/>
            <a:chExt cx="260283" cy="345914"/>
          </a:xfrm>
        </p:grpSpPr>
        <p:sp>
          <p:nvSpPr>
            <p:cNvPr id="459" name="Google Shape;459;gac6447f76d_0_287"/>
            <p:cNvSpPr/>
            <p:nvPr/>
          </p:nvSpPr>
          <p:spPr>
            <a:xfrm>
              <a:off x="8055961" y="2881842"/>
              <a:ext cx="260283" cy="345914"/>
            </a:xfrm>
            <a:custGeom>
              <a:rect b="b" l="l" r="r" t="t"/>
              <a:pathLst>
                <a:path extrusionOk="0" h="10919" w="8216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rgbClr val="4056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gac6447f76d_0_287"/>
            <p:cNvSpPr/>
            <p:nvPr/>
          </p:nvSpPr>
          <p:spPr>
            <a:xfrm>
              <a:off x="8164591" y="3033589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4056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ac6447f76d_0_287"/>
            <p:cNvSpPr/>
            <p:nvPr/>
          </p:nvSpPr>
          <p:spPr>
            <a:xfrm>
              <a:off x="8213632" y="2995383"/>
              <a:ext cx="10581" cy="15492"/>
            </a:xfrm>
            <a:custGeom>
              <a:rect b="b" l="l" r="r" t="t"/>
              <a:pathLst>
                <a:path extrusionOk="0" h="489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4056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gac6447f76d_0_287"/>
            <p:cNvSpPr/>
            <p:nvPr/>
          </p:nvSpPr>
          <p:spPr>
            <a:xfrm>
              <a:off x="8088401" y="3165758"/>
              <a:ext cx="21511" cy="61998"/>
            </a:xfrm>
            <a:custGeom>
              <a:rect b="b" l="l" r="r" t="t"/>
              <a:pathLst>
                <a:path extrusionOk="0" h="1957" w="679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rgbClr val="4056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3" name="Google Shape;463;gac6447f76d_0_287"/>
          <p:cNvSpPr txBox="1"/>
          <p:nvPr/>
        </p:nvSpPr>
        <p:spPr>
          <a:xfrm>
            <a:off x="6116329" y="1305919"/>
            <a:ext cx="18336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idact Gothic"/>
                <a:ea typeface="Didact Gothic"/>
                <a:cs typeface="Didact Gothic"/>
                <a:sym typeface="Didact Gothic"/>
              </a:rPr>
              <a:t>Corporate Teams</a:t>
            </a:r>
            <a:endParaRPr sz="15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ac6447fc4d_3_95"/>
          <p:cNvSpPr txBox="1"/>
          <p:nvPr>
            <p:ph type="ctrTitle"/>
          </p:nvPr>
        </p:nvSpPr>
        <p:spPr>
          <a:xfrm>
            <a:off x="1690800" y="1412200"/>
            <a:ext cx="57624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 sz="7000"/>
              <a:t>Benefits</a:t>
            </a:r>
            <a:endParaRPr sz="7000"/>
          </a:p>
        </p:txBody>
      </p:sp>
      <p:cxnSp>
        <p:nvCxnSpPr>
          <p:cNvPr id="469" name="Google Shape;469;gac6447fc4d_3_95"/>
          <p:cNvCxnSpPr/>
          <p:nvPr/>
        </p:nvCxnSpPr>
        <p:spPr>
          <a:xfrm>
            <a:off x="3777150" y="2484933"/>
            <a:ext cx="158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ac6447fc4d_4_674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Benefits for Physical Health</a:t>
            </a:r>
            <a:endParaRPr sz="2400"/>
          </a:p>
        </p:txBody>
      </p:sp>
      <p:grpSp>
        <p:nvGrpSpPr>
          <p:cNvPr id="475" name="Google Shape;475;gac6447fc4d_4_674"/>
          <p:cNvGrpSpPr/>
          <p:nvPr/>
        </p:nvGrpSpPr>
        <p:grpSpPr>
          <a:xfrm>
            <a:off x="6555712" y="1544625"/>
            <a:ext cx="2165951" cy="1841386"/>
            <a:chOff x="6203579" y="3348981"/>
            <a:chExt cx="351615" cy="350373"/>
          </a:xfrm>
        </p:grpSpPr>
        <p:sp>
          <p:nvSpPr>
            <p:cNvPr id="476" name="Google Shape;476;gac6447fc4d_4_674"/>
            <p:cNvSpPr/>
            <p:nvPr/>
          </p:nvSpPr>
          <p:spPr>
            <a:xfrm>
              <a:off x="6377667" y="3404249"/>
              <a:ext cx="93686" cy="58072"/>
            </a:xfrm>
            <a:custGeom>
              <a:rect b="b" l="l" r="r" t="t"/>
              <a:pathLst>
                <a:path extrusionOk="0" h="1823" w="2941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gac6447fc4d_4_674"/>
            <p:cNvSpPr/>
            <p:nvPr/>
          </p:nvSpPr>
          <p:spPr>
            <a:xfrm>
              <a:off x="6260090" y="3449611"/>
              <a:ext cx="76643" cy="44947"/>
            </a:xfrm>
            <a:custGeom>
              <a:rect b="b" l="l" r="r" t="t"/>
              <a:pathLst>
                <a:path extrusionOk="0" h="1411" w="2406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gac6447fc4d_4_674"/>
            <p:cNvSpPr/>
            <p:nvPr/>
          </p:nvSpPr>
          <p:spPr>
            <a:xfrm>
              <a:off x="6415574" y="3498349"/>
              <a:ext cx="49343" cy="21598"/>
            </a:xfrm>
            <a:custGeom>
              <a:rect b="b" l="l" r="r" t="t"/>
              <a:pathLst>
                <a:path extrusionOk="0" h="678" w="1549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gac6447fc4d_4_674"/>
            <p:cNvSpPr/>
            <p:nvPr/>
          </p:nvSpPr>
          <p:spPr>
            <a:xfrm>
              <a:off x="6344283" y="3473247"/>
              <a:ext cx="41380" cy="32301"/>
            </a:xfrm>
            <a:custGeom>
              <a:rect b="b" l="l" r="r" t="t"/>
              <a:pathLst>
                <a:path extrusionOk="0" h="1014" w="1299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gac6447fc4d_4_674"/>
            <p:cNvSpPr/>
            <p:nvPr/>
          </p:nvSpPr>
          <p:spPr>
            <a:xfrm>
              <a:off x="6203579" y="3348981"/>
              <a:ext cx="351615" cy="350373"/>
            </a:xfrm>
            <a:custGeom>
              <a:rect b="b" l="l" r="r" t="t"/>
              <a:pathLst>
                <a:path extrusionOk="0" h="10999" w="11038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gac6447fc4d_4_674"/>
          <p:cNvGrpSpPr/>
          <p:nvPr/>
        </p:nvGrpSpPr>
        <p:grpSpPr>
          <a:xfrm>
            <a:off x="783835" y="1544266"/>
            <a:ext cx="1335527" cy="1842113"/>
            <a:chOff x="6974158" y="2789537"/>
            <a:chExt cx="255247" cy="327458"/>
          </a:xfrm>
        </p:grpSpPr>
        <p:sp>
          <p:nvSpPr>
            <p:cNvPr id="482" name="Google Shape;482;gac6447fc4d_4_674"/>
            <p:cNvSpPr/>
            <p:nvPr/>
          </p:nvSpPr>
          <p:spPr>
            <a:xfrm>
              <a:off x="7066407" y="2897282"/>
              <a:ext cx="9876" cy="14798"/>
            </a:xfrm>
            <a:custGeom>
              <a:rect b="b" l="l" r="r" t="t"/>
              <a:pathLst>
                <a:path extrusionOk="0" h="466" w="311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gac6447fc4d_4_674"/>
            <p:cNvSpPr/>
            <p:nvPr/>
          </p:nvSpPr>
          <p:spPr>
            <a:xfrm>
              <a:off x="7127662" y="2897282"/>
              <a:ext cx="9495" cy="14798"/>
            </a:xfrm>
            <a:custGeom>
              <a:rect b="b" l="l" r="r" t="t"/>
              <a:pathLst>
                <a:path extrusionOk="0" h="466" w="299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gac6447fc4d_4_674"/>
            <p:cNvSpPr/>
            <p:nvPr/>
          </p:nvSpPr>
          <p:spPr>
            <a:xfrm>
              <a:off x="7081935" y="2933292"/>
              <a:ext cx="40837" cy="14703"/>
            </a:xfrm>
            <a:custGeom>
              <a:rect b="b" l="l" r="r" t="t"/>
              <a:pathLst>
                <a:path extrusionOk="0" h="463" w="1286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gac6447fc4d_4_674"/>
            <p:cNvSpPr/>
            <p:nvPr/>
          </p:nvSpPr>
          <p:spPr>
            <a:xfrm>
              <a:off x="6974158" y="2789537"/>
              <a:ext cx="255247" cy="327458"/>
            </a:xfrm>
            <a:custGeom>
              <a:rect b="b" l="l" r="r" t="t"/>
              <a:pathLst>
                <a:path extrusionOk="0" h="10312" w="8038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gac6447fc4d_4_674"/>
            <p:cNvSpPr/>
            <p:nvPr/>
          </p:nvSpPr>
          <p:spPr>
            <a:xfrm>
              <a:off x="7061135" y="2881785"/>
              <a:ext cx="20069" cy="9495"/>
            </a:xfrm>
            <a:custGeom>
              <a:rect b="b" l="l" r="r" t="t"/>
              <a:pathLst>
                <a:path extrusionOk="0" h="299" w="632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gac6447fc4d_4_674"/>
            <p:cNvSpPr/>
            <p:nvPr/>
          </p:nvSpPr>
          <p:spPr>
            <a:xfrm>
              <a:off x="7122740" y="2881785"/>
              <a:ext cx="19688" cy="9495"/>
            </a:xfrm>
            <a:custGeom>
              <a:rect b="b" l="l" r="r" t="t"/>
              <a:pathLst>
                <a:path extrusionOk="0" h="299" w="62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" name="Google Shape;488;gac6447fc4d_4_674"/>
          <p:cNvGrpSpPr/>
          <p:nvPr/>
        </p:nvGrpSpPr>
        <p:grpSpPr>
          <a:xfrm>
            <a:off x="3590447" y="1686991"/>
            <a:ext cx="1817575" cy="1769500"/>
            <a:chOff x="5765817" y="3227724"/>
            <a:chExt cx="364865" cy="324822"/>
          </a:xfrm>
        </p:grpSpPr>
        <p:sp>
          <p:nvSpPr>
            <p:cNvPr id="489" name="Google Shape;489;gac6447fc4d_4_674"/>
            <p:cNvSpPr/>
            <p:nvPr/>
          </p:nvSpPr>
          <p:spPr>
            <a:xfrm>
              <a:off x="5765817" y="3227724"/>
              <a:ext cx="364865" cy="324822"/>
            </a:xfrm>
            <a:custGeom>
              <a:rect b="b" l="l" r="r" t="t"/>
              <a:pathLst>
                <a:path extrusionOk="0" h="10229" w="11490">
                  <a:moveTo>
                    <a:pt x="8287" y="370"/>
                  </a:moveTo>
                  <a:cubicBezTo>
                    <a:pt x="9871" y="370"/>
                    <a:pt x="11157" y="1656"/>
                    <a:pt x="11157" y="3251"/>
                  </a:cubicBezTo>
                  <a:cubicBezTo>
                    <a:pt x="11133" y="4037"/>
                    <a:pt x="10847" y="4870"/>
                    <a:pt x="10299" y="5751"/>
                  </a:cubicBezTo>
                  <a:cubicBezTo>
                    <a:pt x="9847" y="6442"/>
                    <a:pt x="9216" y="7156"/>
                    <a:pt x="8418" y="7871"/>
                  </a:cubicBezTo>
                  <a:cubicBezTo>
                    <a:pt x="7263" y="8918"/>
                    <a:pt x="6084" y="9645"/>
                    <a:pt x="5763" y="9835"/>
                  </a:cubicBezTo>
                  <a:cubicBezTo>
                    <a:pt x="5430" y="9645"/>
                    <a:pt x="4251" y="8930"/>
                    <a:pt x="3096" y="7895"/>
                  </a:cubicBezTo>
                  <a:cubicBezTo>
                    <a:pt x="2310" y="7180"/>
                    <a:pt x="1667" y="6466"/>
                    <a:pt x="1215" y="5763"/>
                  </a:cubicBezTo>
                  <a:cubicBezTo>
                    <a:pt x="667" y="4894"/>
                    <a:pt x="381" y="4049"/>
                    <a:pt x="381" y="3251"/>
                  </a:cubicBezTo>
                  <a:cubicBezTo>
                    <a:pt x="381" y="1668"/>
                    <a:pt x="1667" y="370"/>
                    <a:pt x="3263" y="370"/>
                  </a:cubicBezTo>
                  <a:cubicBezTo>
                    <a:pt x="4191" y="370"/>
                    <a:pt x="5084" y="834"/>
                    <a:pt x="5620" y="1608"/>
                  </a:cubicBezTo>
                  <a:cubicBezTo>
                    <a:pt x="5656" y="1656"/>
                    <a:pt x="5715" y="1679"/>
                    <a:pt x="5775" y="1679"/>
                  </a:cubicBezTo>
                  <a:cubicBezTo>
                    <a:pt x="5834" y="1679"/>
                    <a:pt x="5894" y="1656"/>
                    <a:pt x="5918" y="1608"/>
                  </a:cubicBezTo>
                  <a:cubicBezTo>
                    <a:pt x="6454" y="834"/>
                    <a:pt x="7335" y="370"/>
                    <a:pt x="8287" y="370"/>
                  </a:cubicBezTo>
                  <a:close/>
                  <a:moveTo>
                    <a:pt x="3227" y="1"/>
                  </a:moveTo>
                  <a:cubicBezTo>
                    <a:pt x="1441" y="1"/>
                    <a:pt x="0" y="1441"/>
                    <a:pt x="0" y="3227"/>
                  </a:cubicBezTo>
                  <a:cubicBezTo>
                    <a:pt x="0" y="4108"/>
                    <a:pt x="298" y="5013"/>
                    <a:pt x="893" y="5942"/>
                  </a:cubicBezTo>
                  <a:cubicBezTo>
                    <a:pt x="1370" y="6668"/>
                    <a:pt x="2001" y="7418"/>
                    <a:pt x="2822" y="8145"/>
                  </a:cubicBezTo>
                  <a:cubicBezTo>
                    <a:pt x="4203" y="9383"/>
                    <a:pt x="5620" y="10181"/>
                    <a:pt x="5632" y="10192"/>
                  </a:cubicBezTo>
                  <a:cubicBezTo>
                    <a:pt x="5668" y="10216"/>
                    <a:pt x="5692" y="10228"/>
                    <a:pt x="5727" y="10228"/>
                  </a:cubicBezTo>
                  <a:cubicBezTo>
                    <a:pt x="5751" y="10228"/>
                    <a:pt x="5787" y="10216"/>
                    <a:pt x="5811" y="10192"/>
                  </a:cubicBezTo>
                  <a:cubicBezTo>
                    <a:pt x="5834" y="10181"/>
                    <a:pt x="7239" y="9395"/>
                    <a:pt x="8632" y="8145"/>
                  </a:cubicBezTo>
                  <a:cubicBezTo>
                    <a:pt x="9442" y="7418"/>
                    <a:pt x="10097" y="6668"/>
                    <a:pt x="10561" y="5942"/>
                  </a:cubicBezTo>
                  <a:cubicBezTo>
                    <a:pt x="11157" y="5013"/>
                    <a:pt x="11454" y="4108"/>
                    <a:pt x="11454" y="3227"/>
                  </a:cubicBezTo>
                  <a:cubicBezTo>
                    <a:pt x="11490" y="1441"/>
                    <a:pt x="10049" y="1"/>
                    <a:pt x="8263" y="1"/>
                  </a:cubicBezTo>
                  <a:cubicBezTo>
                    <a:pt x="7275" y="1"/>
                    <a:pt x="6358" y="453"/>
                    <a:pt x="5739" y="1203"/>
                  </a:cubicBezTo>
                  <a:cubicBezTo>
                    <a:pt x="5132" y="453"/>
                    <a:pt x="4203" y="1"/>
                    <a:pt x="3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gac6447fc4d_4_674"/>
            <p:cNvSpPr/>
            <p:nvPr/>
          </p:nvSpPr>
          <p:spPr>
            <a:xfrm>
              <a:off x="6022144" y="3250429"/>
              <a:ext cx="85484" cy="84341"/>
            </a:xfrm>
            <a:custGeom>
              <a:rect b="b" l="l" r="r" t="t"/>
              <a:pathLst>
                <a:path extrusionOk="0" h="2656" w="2692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91" y="357"/>
                  </a:cubicBezTo>
                  <a:cubicBezTo>
                    <a:pt x="1346" y="357"/>
                    <a:pt x="2311" y="1310"/>
                    <a:pt x="2334" y="2477"/>
                  </a:cubicBezTo>
                  <a:cubicBezTo>
                    <a:pt x="2334" y="2572"/>
                    <a:pt x="2406" y="2655"/>
                    <a:pt x="2513" y="2655"/>
                  </a:cubicBezTo>
                  <a:cubicBezTo>
                    <a:pt x="2608" y="2655"/>
                    <a:pt x="2692" y="2560"/>
                    <a:pt x="2692" y="2477"/>
                  </a:cubicBezTo>
                  <a:cubicBezTo>
                    <a:pt x="2668" y="1107"/>
                    <a:pt x="1561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ac6447fc4d_4_674"/>
            <p:cNvSpPr/>
            <p:nvPr/>
          </p:nvSpPr>
          <p:spPr>
            <a:xfrm>
              <a:off x="5862987" y="3250429"/>
              <a:ext cx="73386" cy="43504"/>
            </a:xfrm>
            <a:custGeom>
              <a:rect b="b" l="l" r="r" t="t"/>
              <a:pathLst>
                <a:path extrusionOk="0" h="1370" w="2311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881" y="357"/>
                    <a:pt x="1548" y="703"/>
                    <a:pt x="1953" y="1298"/>
                  </a:cubicBezTo>
                  <a:cubicBezTo>
                    <a:pt x="1989" y="1334"/>
                    <a:pt x="2036" y="1369"/>
                    <a:pt x="2108" y="1369"/>
                  </a:cubicBezTo>
                  <a:cubicBezTo>
                    <a:pt x="2131" y="1369"/>
                    <a:pt x="2179" y="1357"/>
                    <a:pt x="2203" y="1334"/>
                  </a:cubicBezTo>
                  <a:cubicBezTo>
                    <a:pt x="2286" y="1286"/>
                    <a:pt x="2310" y="1179"/>
                    <a:pt x="2251" y="1084"/>
                  </a:cubicBezTo>
                  <a:cubicBezTo>
                    <a:pt x="1786" y="405"/>
                    <a:pt x="1012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gac6447fc4d_4_674"/>
          <p:cNvSpPr txBox="1"/>
          <p:nvPr/>
        </p:nvSpPr>
        <p:spPr>
          <a:xfrm>
            <a:off x="-203212" y="3554950"/>
            <a:ext cx="33096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idact Gothic"/>
                <a:ea typeface="Didact Gothic"/>
                <a:cs typeface="Didact Gothic"/>
                <a:sym typeface="Didact Gothic"/>
              </a:rPr>
              <a:t>Improve self-image and elevated mood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93" name="Google Shape;493;gac6447fc4d_4_674"/>
          <p:cNvSpPr txBox="1"/>
          <p:nvPr/>
        </p:nvSpPr>
        <p:spPr>
          <a:xfrm>
            <a:off x="3223338" y="3667725"/>
            <a:ext cx="25518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idact Gothic"/>
                <a:ea typeface="Didact Gothic"/>
                <a:cs typeface="Didact Gothic"/>
                <a:sym typeface="Didact Gothic"/>
              </a:rPr>
              <a:t>Enhance </a:t>
            </a:r>
            <a:r>
              <a:rPr lang="en" sz="1800">
                <a:latin typeface="Didact Gothic"/>
                <a:ea typeface="Didact Gothic"/>
                <a:cs typeface="Didact Gothic"/>
                <a:sym typeface="Didact Gothic"/>
              </a:rPr>
              <a:t>circulation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94" name="Google Shape;494;gac6447fc4d_4_674"/>
          <p:cNvSpPr txBox="1"/>
          <p:nvPr/>
        </p:nvSpPr>
        <p:spPr>
          <a:xfrm>
            <a:off x="5983875" y="3554950"/>
            <a:ext cx="33096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idact Gothic"/>
                <a:ea typeface="Didact Gothic"/>
                <a:cs typeface="Didact Gothic"/>
                <a:sym typeface="Didact Gothic"/>
              </a:rPr>
              <a:t>Reduce depression 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idact Gothic"/>
                <a:ea typeface="Didact Gothic"/>
                <a:cs typeface="Didact Gothic"/>
                <a:sym typeface="Didact Gothic"/>
              </a:rPr>
              <a:t>and anxiety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95" name="Google Shape;495;gac6447fc4d_4_6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25" y="4712925"/>
            <a:ext cx="478883" cy="3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ac6447fc4d_4_674"/>
          <p:cNvSpPr txBox="1"/>
          <p:nvPr/>
        </p:nvSpPr>
        <p:spPr>
          <a:xfrm>
            <a:off x="0" y="4796400"/>
            <a:ext cx="3358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idact Gothic"/>
                <a:ea typeface="Didact Gothic"/>
                <a:cs typeface="Didact Gothic"/>
                <a:sym typeface="Didact Gothic"/>
              </a:rPr>
              <a:t>Source:</a:t>
            </a:r>
            <a:r>
              <a:rPr lang="en" sz="1100"/>
              <a:t>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gac6447fc4d_4_0"/>
          <p:cNvPicPr preferRelativeResize="0"/>
          <p:nvPr/>
        </p:nvPicPr>
        <p:blipFill rotWithShape="1">
          <a:blip r:embed="rId3">
            <a:alphaModFix/>
          </a:blip>
          <a:srcRect b="0" l="6339" r="6339" t="0"/>
          <a:stretch/>
        </p:blipFill>
        <p:spPr>
          <a:xfrm>
            <a:off x="0" y="0"/>
            <a:ext cx="9144004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ac6447fc4d_4_0"/>
          <p:cNvSpPr/>
          <p:nvPr/>
        </p:nvSpPr>
        <p:spPr>
          <a:xfrm>
            <a:off x="0" y="0"/>
            <a:ext cx="2811300" cy="51435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ac6447fc4d_4_0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Benefits for Business</a:t>
            </a:r>
            <a:endParaRPr b="0" sz="2400"/>
          </a:p>
        </p:txBody>
      </p:sp>
      <p:sp>
        <p:nvSpPr>
          <p:cNvPr id="504" name="Google Shape;504;gac6447fc4d_4_0"/>
          <p:cNvSpPr txBox="1"/>
          <p:nvPr>
            <p:ph idx="1" type="body"/>
          </p:nvPr>
        </p:nvSpPr>
        <p:spPr>
          <a:xfrm>
            <a:off x="119375" y="1290250"/>
            <a:ext cx="2747400" cy="38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Employees...</a:t>
            </a:r>
            <a:r>
              <a:rPr lang="en" sz="2400"/>
              <a:t> </a:t>
            </a:r>
            <a:endParaRPr b="1" sz="1800">
              <a:solidFill>
                <a:srgbClr val="51CD1A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Develop</a:t>
            </a:r>
            <a:r>
              <a:rPr b="1" lang="en" sz="1800">
                <a:solidFill>
                  <a:srgbClr val="51CD1A"/>
                </a:solidFill>
              </a:rPr>
              <a:t> leadership</a:t>
            </a:r>
            <a:r>
              <a:rPr b="1" lang="en" sz="1800"/>
              <a:t> </a:t>
            </a:r>
            <a:r>
              <a:rPr lang="en" sz="1800"/>
              <a:t>skills </a:t>
            </a:r>
            <a:endParaRPr sz="1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800"/>
              <a:t>Strengthen bonds and</a:t>
            </a:r>
            <a:r>
              <a:rPr b="1" lang="en" sz="1800">
                <a:solidFill>
                  <a:srgbClr val="51CD1A"/>
                </a:solidFill>
              </a:rPr>
              <a:t> camaraderie</a:t>
            </a:r>
            <a:endParaRPr b="1" sz="1800">
              <a:solidFill>
                <a:srgbClr val="51CD1A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800"/>
              <a:t>Boost morale and </a:t>
            </a:r>
            <a:r>
              <a:rPr b="1" lang="en" sz="1800">
                <a:solidFill>
                  <a:srgbClr val="51CD1A"/>
                </a:solidFill>
              </a:rPr>
              <a:t>productivity</a:t>
            </a:r>
            <a:r>
              <a:rPr lang="en" sz="1800"/>
              <a:t> </a:t>
            </a:r>
            <a:endParaRPr b="1" sz="1800">
              <a:solidFill>
                <a:srgbClr val="51CD1A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800"/>
              <a:t>Expand social and career </a:t>
            </a:r>
            <a:r>
              <a:rPr b="1" lang="en" sz="1800">
                <a:solidFill>
                  <a:srgbClr val="51CD1A"/>
                </a:solidFill>
              </a:rPr>
              <a:t>networks</a:t>
            </a:r>
            <a:r>
              <a:rPr lang="en" sz="1700"/>
              <a:t> 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"/>
          <p:cNvSpPr txBox="1"/>
          <p:nvPr>
            <p:ph type="title"/>
          </p:nvPr>
        </p:nvSpPr>
        <p:spPr>
          <a:xfrm>
            <a:off x="3629800" y="1592600"/>
            <a:ext cx="4745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3000"/>
              <a:buNone/>
            </a:pPr>
            <a:r>
              <a:rPr lang="en"/>
              <a:t>Cheryl</a:t>
            </a:r>
            <a:endParaRPr/>
          </a:p>
        </p:txBody>
      </p:sp>
      <p:sp>
        <p:nvSpPr>
          <p:cNvPr id="268" name="Google Shape;268;p5"/>
          <p:cNvSpPr txBox="1"/>
          <p:nvPr>
            <p:ph idx="1" type="subTitle"/>
          </p:nvPr>
        </p:nvSpPr>
        <p:spPr>
          <a:xfrm>
            <a:off x="4013325" y="2263300"/>
            <a:ext cx="43620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54 years old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Has high blood pressure and cholesterol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Looking for an easy, accessible place to play sports and stay active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cxnSp>
        <p:nvCxnSpPr>
          <p:cNvPr id="269" name="Google Shape;269;p5"/>
          <p:cNvCxnSpPr/>
          <p:nvPr/>
        </p:nvCxnSpPr>
        <p:spPr>
          <a:xfrm>
            <a:off x="4013325" y="2378088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0" name="Google Shape;27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250" y="786450"/>
            <a:ext cx="2378100" cy="3570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gac6447fc4d_4_95"/>
          <p:cNvPicPr preferRelativeResize="0"/>
          <p:nvPr/>
        </p:nvPicPr>
        <p:blipFill rotWithShape="1">
          <a:blip r:embed="rId3">
            <a:alphaModFix/>
          </a:blip>
          <a:srcRect b="13121" l="0" r="0" t="13121"/>
          <a:stretch/>
        </p:blipFill>
        <p:spPr>
          <a:xfrm>
            <a:off x="5244250" y="1386100"/>
            <a:ext cx="3232599" cy="2384201"/>
          </a:xfrm>
          <a:prstGeom prst="rect">
            <a:avLst/>
          </a:prstGeom>
          <a:noFill/>
          <a:ln cap="flat" cmpd="dbl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510" name="Google Shape;510;gac6447fc4d_4_95"/>
          <p:cNvSpPr txBox="1"/>
          <p:nvPr>
            <p:ph type="title"/>
          </p:nvPr>
        </p:nvSpPr>
        <p:spPr>
          <a:xfrm>
            <a:off x="291950" y="107400"/>
            <a:ext cx="3978000" cy="13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Benefits for the Community</a:t>
            </a:r>
            <a:endParaRPr b="0" sz="2400"/>
          </a:p>
        </p:txBody>
      </p:sp>
      <p:sp>
        <p:nvSpPr>
          <p:cNvPr id="511" name="Google Shape;511;gac6447fc4d_4_95"/>
          <p:cNvSpPr txBox="1"/>
          <p:nvPr>
            <p:ph idx="1" type="body"/>
          </p:nvPr>
        </p:nvSpPr>
        <p:spPr>
          <a:xfrm>
            <a:off x="291950" y="1283250"/>
            <a:ext cx="3978000" cy="30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Individuals…</a:t>
            </a:r>
            <a:endParaRPr sz="22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Meet new people and get </a:t>
            </a:r>
            <a:r>
              <a:rPr b="1" lang="en" sz="1800">
                <a:solidFill>
                  <a:srgbClr val="51CD1A"/>
                </a:solidFill>
              </a:rPr>
              <a:t>active</a:t>
            </a:r>
            <a:r>
              <a:rPr lang="en" sz="1800">
                <a:solidFill>
                  <a:srgbClr val="000000"/>
                </a:solidFill>
              </a:rPr>
              <a:t> too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Form teams and </a:t>
            </a:r>
            <a:r>
              <a:rPr b="1" lang="en" sz="1800">
                <a:solidFill>
                  <a:srgbClr val="51CD1A"/>
                </a:solidFill>
              </a:rPr>
              <a:t>compete</a:t>
            </a:r>
            <a:r>
              <a:rPr lang="en" sz="1800">
                <a:solidFill>
                  <a:srgbClr val="000000"/>
                </a:solidFill>
              </a:rPr>
              <a:t> with other teams easily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Find a group of folks with similar </a:t>
            </a:r>
            <a:r>
              <a:rPr b="1" lang="en" sz="1800">
                <a:solidFill>
                  <a:srgbClr val="51CD1A"/>
                </a:solidFill>
              </a:rPr>
              <a:t>interests/hobbies </a:t>
            </a:r>
            <a:r>
              <a:rPr b="1" lang="en" sz="1800">
                <a:solidFill>
                  <a:srgbClr val="000000"/>
                </a:solidFill>
              </a:rPr>
              <a:t>-</a:t>
            </a:r>
            <a:r>
              <a:rPr lang="en" sz="1800">
                <a:solidFill>
                  <a:srgbClr val="000000"/>
                </a:solidFill>
              </a:rPr>
              <a:t> (new to the area)   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gac6447fc4d_4_101"/>
          <p:cNvPicPr preferRelativeResize="0"/>
          <p:nvPr/>
        </p:nvPicPr>
        <p:blipFill rotWithShape="1">
          <a:blip r:embed="rId3">
            <a:alphaModFix/>
          </a:blip>
          <a:srcRect b="0" l="18712" r="18705" t="0"/>
          <a:stretch/>
        </p:blipFill>
        <p:spPr>
          <a:xfrm>
            <a:off x="3047650" y="0"/>
            <a:ext cx="6096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ac6447fc4d_4_101"/>
          <p:cNvSpPr txBox="1"/>
          <p:nvPr>
            <p:ph type="title"/>
          </p:nvPr>
        </p:nvSpPr>
        <p:spPr>
          <a:xfrm>
            <a:off x="233600" y="-55900"/>
            <a:ext cx="2566200" cy="8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chemeClr val="dk1"/>
                </a:solidFill>
              </a:rPr>
              <a:t>Benefits for YOU</a:t>
            </a:r>
            <a:endParaRPr b="0" sz="2200">
              <a:solidFill>
                <a:schemeClr val="dk1"/>
              </a:solidFill>
            </a:endParaRPr>
          </a:p>
        </p:txBody>
      </p:sp>
      <p:sp>
        <p:nvSpPr>
          <p:cNvPr id="518" name="Google Shape;518;gac6447fc4d_4_101"/>
          <p:cNvSpPr txBox="1"/>
          <p:nvPr>
            <p:ph idx="1" type="body"/>
          </p:nvPr>
        </p:nvSpPr>
        <p:spPr>
          <a:xfrm>
            <a:off x="174050" y="1033250"/>
            <a:ext cx="2685300" cy="3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SBVPA...</a:t>
            </a:r>
            <a:endParaRPr sz="22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Enhance brand image and </a:t>
            </a:r>
            <a:r>
              <a:rPr b="1" lang="en" sz="1800">
                <a:solidFill>
                  <a:srgbClr val="51CD1A"/>
                </a:solidFill>
              </a:rPr>
              <a:t>recognition</a:t>
            </a:r>
            <a:r>
              <a:rPr lang="en" sz="1800">
                <a:solidFill>
                  <a:srgbClr val="000000"/>
                </a:solidFill>
              </a:rPr>
              <a:t> through events 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Increase </a:t>
            </a:r>
            <a:r>
              <a:rPr b="1" lang="en" sz="1800">
                <a:solidFill>
                  <a:srgbClr val="51CD1A"/>
                </a:solidFill>
              </a:rPr>
              <a:t>usage </a:t>
            </a:r>
            <a:r>
              <a:rPr lang="en" sz="1800">
                <a:solidFill>
                  <a:srgbClr val="000000"/>
                </a:solidFill>
              </a:rPr>
              <a:t>of venues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Generate more </a:t>
            </a:r>
            <a:r>
              <a:rPr b="1" lang="en" sz="1800">
                <a:solidFill>
                  <a:srgbClr val="51CD1A"/>
                </a:solidFill>
              </a:rPr>
              <a:t>revenue</a:t>
            </a:r>
            <a:r>
              <a:rPr lang="en" sz="1800">
                <a:solidFill>
                  <a:srgbClr val="000000"/>
                </a:solidFill>
              </a:rPr>
              <a:t> from the venues and all sorts of relevant activities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519" name="Google Shape;519;gac6447fc4d_4_101"/>
          <p:cNvSpPr txBox="1"/>
          <p:nvPr/>
        </p:nvSpPr>
        <p:spPr>
          <a:xfrm>
            <a:off x="6356675" y="4816800"/>
            <a:ext cx="29949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</a:t>
            </a:r>
            <a:r>
              <a:rPr lang="en" sz="5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ttps://michianavegfest.org/wp-content/uploads/DOWNTOWN-SOUTHBEND-SUNSET-L.jpg</a:t>
            </a:r>
            <a:endParaRPr sz="5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ac6447fc4d_4_504"/>
          <p:cNvSpPr txBox="1"/>
          <p:nvPr>
            <p:ph type="title"/>
          </p:nvPr>
        </p:nvSpPr>
        <p:spPr>
          <a:xfrm>
            <a:off x="644550" y="311600"/>
            <a:ext cx="812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Accept our proposal and see </a:t>
            </a:r>
            <a:r>
              <a:rPr b="1" lang="en" sz="2000"/>
              <a:t>HAPPY</a:t>
            </a:r>
            <a:r>
              <a:rPr lang="en" sz="2000"/>
              <a:t> smiles again at South Bend</a:t>
            </a:r>
            <a:endParaRPr sz="2000"/>
          </a:p>
        </p:txBody>
      </p:sp>
      <p:sp>
        <p:nvSpPr>
          <p:cNvPr id="525" name="Google Shape;525;gac6447fc4d_4_504"/>
          <p:cNvSpPr txBox="1"/>
          <p:nvPr/>
        </p:nvSpPr>
        <p:spPr>
          <a:xfrm>
            <a:off x="5119625" y="4505525"/>
            <a:ext cx="3385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Didact Gothic"/>
                <a:ea typeface="Didact Gothic"/>
                <a:cs typeface="Didact Gothic"/>
                <a:sym typeface="Didact Gothic"/>
              </a:rPr>
              <a:t>https://www.intuitocoaching.com/wp-content/uploads/2016/12/happy-faces.jpg</a:t>
            </a:r>
            <a:endParaRPr sz="6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26" name="Google Shape;526;gac6447fc4d_4_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13" y="840200"/>
            <a:ext cx="8257367" cy="39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0"/>
          <p:cNvSpPr/>
          <p:nvPr/>
        </p:nvSpPr>
        <p:spPr>
          <a:xfrm>
            <a:off x="820800" y="600150"/>
            <a:ext cx="7502400" cy="3943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0"/>
          <p:cNvSpPr txBox="1"/>
          <p:nvPr>
            <p:ph type="title"/>
          </p:nvPr>
        </p:nvSpPr>
        <p:spPr>
          <a:xfrm>
            <a:off x="713250" y="1290363"/>
            <a:ext cx="77175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5000"/>
              <a:t>Thank you for watching</a:t>
            </a:r>
            <a:endParaRPr sz="5000"/>
          </a:p>
        </p:txBody>
      </p:sp>
      <p:sp>
        <p:nvSpPr>
          <p:cNvPr id="533" name="Google Shape;533;p30"/>
          <p:cNvSpPr txBox="1"/>
          <p:nvPr>
            <p:ph idx="2" type="subTitle"/>
          </p:nvPr>
        </p:nvSpPr>
        <p:spPr>
          <a:xfrm>
            <a:off x="3068250" y="2743200"/>
            <a:ext cx="3007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2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539" name="Google Shape;539;p32"/>
          <p:cNvSpPr txBox="1"/>
          <p:nvPr>
            <p:ph idx="1" type="body"/>
          </p:nvPr>
        </p:nvSpPr>
        <p:spPr>
          <a:xfrm>
            <a:off x="713225" y="1243700"/>
            <a:ext cx="81957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South Bend Venues, Parks, and Arts. (2020, August 18). Retrieved October 29, 2020,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https://sbvpa.org/</a:t>
            </a:r>
            <a:endParaRPr/>
          </a:p>
          <a:p>
            <a:pPr indent="-3175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https://athlonsports.com/college-football/college-football-week-11-2020-schedule-games-tv-times-dates</a:t>
            </a:r>
            <a:endParaRPr/>
          </a:p>
          <a:p>
            <a:pPr indent="-3175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https://www.yahoo.com/entertainment/high-school-girls-basketball-team-wins-102-0-034119019.html</a:t>
            </a:r>
            <a:endParaRPr/>
          </a:p>
          <a:p>
            <a:pPr indent="-3175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https://www.britannica.com/quiz/tennis</a:t>
            </a:r>
            <a:endParaRPr/>
          </a:p>
          <a:p>
            <a:pPr indent="-3175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https://www.gardenofthegodsresort.com/things-to-do/pickleball/</a:t>
            </a:r>
            <a:endParaRPr/>
          </a:p>
          <a:p>
            <a:pPr indent="-3175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https://michianavegfest.org/wp-content/uploads/DOWNTOWN-SOUTHBEND-SUNSET-L.jpg</a:t>
            </a:r>
            <a:endParaRPr/>
          </a:p>
          <a:p>
            <a:pPr indent="-3175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https://www.alamy.com/stock-photo-collage-of-sad-people-138048887.html</a:t>
            </a:r>
            <a:endParaRPr/>
          </a:p>
          <a:p>
            <a:pPr indent="-3175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https://www.intuitocoaching.com/wp-content/uploads/2016/12/happy-faces.jpg</a:t>
            </a:r>
            <a:endParaRPr/>
          </a:p>
        </p:txBody>
      </p:sp>
      <p:cxnSp>
        <p:nvCxnSpPr>
          <p:cNvPr id="540" name="Google Shape;540;p32"/>
          <p:cNvCxnSpPr/>
          <p:nvPr/>
        </p:nvCxnSpPr>
        <p:spPr>
          <a:xfrm>
            <a:off x="825344" y="1206513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c6447f76d_0_32"/>
          <p:cNvSpPr txBox="1"/>
          <p:nvPr>
            <p:ph idx="4294967295" type="title"/>
          </p:nvPr>
        </p:nvSpPr>
        <p:spPr>
          <a:xfrm>
            <a:off x="732750" y="1361625"/>
            <a:ext cx="4745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3000"/>
              <a:buNone/>
            </a:pPr>
            <a:r>
              <a:rPr lang="en"/>
              <a:t>Brad</a:t>
            </a:r>
            <a:endParaRPr/>
          </a:p>
        </p:txBody>
      </p:sp>
      <p:sp>
        <p:nvSpPr>
          <p:cNvPr id="276" name="Google Shape;276;gac6447f76d_0_32"/>
          <p:cNvSpPr txBox="1"/>
          <p:nvPr>
            <p:ph idx="4294967295" type="subTitle"/>
          </p:nvPr>
        </p:nvSpPr>
        <p:spPr>
          <a:xfrm>
            <a:off x="1116275" y="2032325"/>
            <a:ext cx="43620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23 years old, single, and new to South Bend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Enjoyed playing basketball throughout college to stay in shape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search of a place to play and meet new friends within his company that are his age and share his passion for sports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cxnSp>
        <p:nvCxnSpPr>
          <p:cNvPr id="277" name="Google Shape;277;gac6447f76d_0_32"/>
          <p:cNvCxnSpPr/>
          <p:nvPr/>
        </p:nvCxnSpPr>
        <p:spPr>
          <a:xfrm>
            <a:off x="1116275" y="2147113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8" name="Google Shape;278;gac6447f76d_0_32"/>
          <p:cNvSpPr/>
          <p:nvPr/>
        </p:nvSpPr>
        <p:spPr>
          <a:xfrm>
            <a:off x="0" y="936250"/>
            <a:ext cx="7605600" cy="3429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gac6447f76d_0_32"/>
          <p:cNvPicPr preferRelativeResize="0"/>
          <p:nvPr/>
        </p:nvPicPr>
        <p:blipFill rotWithShape="1">
          <a:blip r:embed="rId3">
            <a:alphaModFix/>
          </a:blip>
          <a:srcRect b="2552" l="1380" r="1390" t="2552"/>
          <a:stretch/>
        </p:blipFill>
        <p:spPr>
          <a:xfrm>
            <a:off x="5973150" y="834250"/>
            <a:ext cx="2532000" cy="363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c6447f76d_0_14"/>
          <p:cNvSpPr txBox="1"/>
          <p:nvPr>
            <p:ph type="title"/>
          </p:nvPr>
        </p:nvSpPr>
        <p:spPr>
          <a:xfrm>
            <a:off x="3629800" y="1592600"/>
            <a:ext cx="4745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Roger and Ramona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285" name="Google Shape;285;gac6447f76d_0_14"/>
          <p:cNvSpPr txBox="1"/>
          <p:nvPr>
            <p:ph idx="1" type="subTitle"/>
          </p:nvPr>
        </p:nvSpPr>
        <p:spPr>
          <a:xfrm>
            <a:off x="4013325" y="2263300"/>
            <a:ext cx="43620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Both 65 years old and recently retired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Looking to join a sports league with activities for local seniors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Roger suffers from arthritis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Searching for sports that are friendly towards people with his condition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cxnSp>
        <p:nvCxnSpPr>
          <p:cNvPr id="286" name="Google Shape;286;gac6447f76d_0_14"/>
          <p:cNvCxnSpPr/>
          <p:nvPr/>
        </p:nvCxnSpPr>
        <p:spPr>
          <a:xfrm>
            <a:off x="4013325" y="2378088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7" name="Google Shape;287;gac6447f76d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25" y="836400"/>
            <a:ext cx="2993700" cy="3470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c6447f76d_0_40"/>
          <p:cNvSpPr txBox="1"/>
          <p:nvPr/>
        </p:nvSpPr>
        <p:spPr>
          <a:xfrm>
            <a:off x="3241588" y="2956188"/>
            <a:ext cx="2213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4 very different people in search of one thing in common: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293" name="Google Shape;293;gac6447f76d_0_40"/>
          <p:cNvSpPr txBox="1"/>
          <p:nvPr/>
        </p:nvSpPr>
        <p:spPr>
          <a:xfrm>
            <a:off x="3241588" y="3650475"/>
            <a:ext cx="2213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 </a:t>
            </a:r>
            <a:r>
              <a:rPr b="1" lang="en" sz="1500">
                <a:solidFill>
                  <a:schemeClr val="dk2"/>
                </a:solidFill>
              </a:rPr>
              <a:t>an outlet to play sports regularly with people their age, at an intensity that’s most suitable for them</a:t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ac6447f76d_0_40"/>
          <p:cNvSpPr txBox="1"/>
          <p:nvPr/>
        </p:nvSpPr>
        <p:spPr>
          <a:xfrm>
            <a:off x="3241588" y="3650475"/>
            <a:ext cx="2213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</a:rPr>
              <a:t> </a:t>
            </a:r>
            <a:r>
              <a:rPr b="1" lang="en" sz="1500">
                <a:solidFill>
                  <a:srgbClr val="595959"/>
                </a:solidFill>
              </a:rPr>
              <a:t>A</a:t>
            </a:r>
            <a:r>
              <a:rPr b="1" lang="en" sz="1500">
                <a:solidFill>
                  <a:srgbClr val="595959"/>
                </a:solidFill>
              </a:rPr>
              <a:t>n outlet to play sports regularly with people their age, at an intensity that’s most suitable for them</a:t>
            </a:r>
            <a:endParaRPr b="1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ac6447f76d_0_40"/>
          <p:cNvSpPr/>
          <p:nvPr/>
        </p:nvSpPr>
        <p:spPr>
          <a:xfrm>
            <a:off x="3518200" y="3801375"/>
            <a:ext cx="1659900" cy="1309200"/>
          </a:xfrm>
          <a:prstGeom prst="noSmoking">
            <a:avLst>
              <a:gd fmla="val 18750" name="adj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gac6447f76d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150" y="332700"/>
            <a:ext cx="1959300" cy="2581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7" name="Google Shape;297;gac6447f76d_0_40"/>
          <p:cNvPicPr preferRelativeResize="0"/>
          <p:nvPr/>
        </p:nvPicPr>
        <p:blipFill rotWithShape="1">
          <a:blip r:embed="rId4">
            <a:alphaModFix/>
          </a:blip>
          <a:srcRect b="2552" l="1380" r="1390" t="2552"/>
          <a:stretch/>
        </p:blipFill>
        <p:spPr>
          <a:xfrm>
            <a:off x="3351700" y="249225"/>
            <a:ext cx="2091600" cy="2581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8" name="Google Shape;298;gac6447f76d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4550" y="321146"/>
            <a:ext cx="2358900" cy="2734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"/>
          <p:cNvSpPr txBox="1"/>
          <p:nvPr>
            <p:ph idx="15" type="title"/>
          </p:nvPr>
        </p:nvSpPr>
        <p:spPr>
          <a:xfrm>
            <a:off x="713225" y="59743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04" name="Google Shape;304;p3"/>
          <p:cNvSpPr txBox="1"/>
          <p:nvPr>
            <p:ph idx="5" type="title"/>
          </p:nvPr>
        </p:nvSpPr>
        <p:spPr>
          <a:xfrm>
            <a:off x="1613950" y="1418225"/>
            <a:ext cx="271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Introduction</a:t>
            </a:r>
            <a:endParaRPr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05" name="Google Shape;305;p3"/>
          <p:cNvSpPr txBox="1"/>
          <p:nvPr>
            <p:ph type="title"/>
          </p:nvPr>
        </p:nvSpPr>
        <p:spPr>
          <a:xfrm>
            <a:off x="1613950" y="2188025"/>
            <a:ext cx="28071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Problem</a:t>
            </a:r>
            <a:endParaRPr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06" name="Google Shape;306;p3"/>
          <p:cNvSpPr txBox="1"/>
          <p:nvPr>
            <p:ph idx="13" type="subTitle"/>
          </p:nvPr>
        </p:nvSpPr>
        <p:spPr>
          <a:xfrm>
            <a:off x="1613950" y="2467498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Happiness</a:t>
            </a:r>
            <a:r>
              <a:rPr lang="en"/>
              <a:t> and Health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7" name="Google Shape;307;p3"/>
          <p:cNvSpPr txBox="1"/>
          <p:nvPr>
            <p:ph idx="2" type="title"/>
          </p:nvPr>
        </p:nvSpPr>
        <p:spPr>
          <a:xfrm>
            <a:off x="1005546" y="1468868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01</a:t>
            </a:r>
            <a:endParaRPr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08" name="Google Shape;308;p3"/>
          <p:cNvSpPr txBox="1"/>
          <p:nvPr>
            <p:ph idx="3" type="title"/>
          </p:nvPr>
        </p:nvSpPr>
        <p:spPr>
          <a:xfrm>
            <a:off x="1005546" y="233679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02</a:t>
            </a:r>
            <a:endParaRPr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09" name="Google Shape;309;p3"/>
          <p:cNvSpPr txBox="1"/>
          <p:nvPr>
            <p:ph idx="6" type="title"/>
          </p:nvPr>
        </p:nvSpPr>
        <p:spPr>
          <a:xfrm>
            <a:off x="1613950" y="3065150"/>
            <a:ext cx="271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Solution</a:t>
            </a:r>
            <a:endParaRPr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10" name="Google Shape;310;p3"/>
          <p:cNvSpPr txBox="1"/>
          <p:nvPr>
            <p:ph idx="9" type="subTitle"/>
          </p:nvPr>
        </p:nvSpPr>
        <p:spPr>
          <a:xfrm>
            <a:off x="1613950" y="3350220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South Bend Sports Club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1" name="Google Shape;311;p3"/>
          <p:cNvSpPr txBox="1"/>
          <p:nvPr>
            <p:ph idx="4" type="title"/>
          </p:nvPr>
        </p:nvSpPr>
        <p:spPr>
          <a:xfrm>
            <a:off x="1613950" y="3933075"/>
            <a:ext cx="2719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Benefits</a:t>
            </a:r>
            <a:endParaRPr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12" name="Google Shape;312;p3"/>
          <p:cNvSpPr txBox="1"/>
          <p:nvPr>
            <p:ph idx="7" type="title"/>
          </p:nvPr>
        </p:nvSpPr>
        <p:spPr>
          <a:xfrm>
            <a:off x="1005546" y="3185218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03</a:t>
            </a:r>
            <a:endParaRPr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313" name="Google Shape;313;p3"/>
          <p:cNvSpPr txBox="1"/>
          <p:nvPr>
            <p:ph idx="8" type="title"/>
          </p:nvPr>
        </p:nvSpPr>
        <p:spPr>
          <a:xfrm>
            <a:off x="1005546" y="405314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04</a:t>
            </a:r>
            <a:endParaRPr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cxnSp>
        <p:nvCxnSpPr>
          <p:cNvPr id="314" name="Google Shape;314;p3"/>
          <p:cNvCxnSpPr/>
          <p:nvPr/>
        </p:nvCxnSpPr>
        <p:spPr>
          <a:xfrm>
            <a:off x="819525" y="1171753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5" name="Google Shape;315;p3"/>
          <p:cNvPicPr preferRelativeResize="0"/>
          <p:nvPr/>
        </p:nvPicPr>
        <p:blipFill rotWithShape="1">
          <a:blip r:embed="rId3">
            <a:alphaModFix/>
          </a:blip>
          <a:srcRect b="0" l="26487" r="38471" t="0"/>
          <a:stretch/>
        </p:blipFill>
        <p:spPr>
          <a:xfrm>
            <a:off x="5165240" y="0"/>
            <a:ext cx="4019669" cy="52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"/>
          <p:cNvSpPr txBox="1"/>
          <p:nvPr>
            <p:ph type="ctrTitle"/>
          </p:nvPr>
        </p:nvSpPr>
        <p:spPr>
          <a:xfrm>
            <a:off x="1690800" y="1412200"/>
            <a:ext cx="57624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 sz="7000"/>
              <a:t>Problem</a:t>
            </a:r>
            <a:endParaRPr sz="7000"/>
          </a:p>
        </p:txBody>
      </p:sp>
      <p:cxnSp>
        <p:nvCxnSpPr>
          <p:cNvPr id="321" name="Google Shape;321;p8"/>
          <p:cNvCxnSpPr/>
          <p:nvPr/>
        </p:nvCxnSpPr>
        <p:spPr>
          <a:xfrm>
            <a:off x="3777150" y="2486734"/>
            <a:ext cx="158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2" name="Google Shape;322;p8"/>
          <p:cNvCxnSpPr/>
          <p:nvPr/>
        </p:nvCxnSpPr>
        <p:spPr>
          <a:xfrm>
            <a:off x="3998975" y="2486731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3" name="Google Shape;323;p8"/>
          <p:cNvSpPr txBox="1"/>
          <p:nvPr/>
        </p:nvSpPr>
        <p:spPr>
          <a:xfrm>
            <a:off x="3668850" y="2664725"/>
            <a:ext cx="18063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idact Gothic"/>
                <a:ea typeface="Didact Gothic"/>
                <a:cs typeface="Didact Gothic"/>
                <a:sym typeface="Didact Gothic"/>
              </a:rPr>
              <a:t>South Bend Health and Overall Unhappiness</a:t>
            </a:r>
            <a:endParaRPr sz="16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c6447f76d_0_143"/>
          <p:cNvSpPr txBox="1"/>
          <p:nvPr/>
        </p:nvSpPr>
        <p:spPr>
          <a:xfrm>
            <a:off x="3733350" y="1245075"/>
            <a:ext cx="1677300" cy="15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CC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182</a:t>
            </a:r>
            <a:endParaRPr sz="5500">
              <a:solidFill>
                <a:srgbClr val="CC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29" name="Google Shape;329;gac6447f76d_0_143"/>
          <p:cNvSpPr txBox="1"/>
          <p:nvPr/>
        </p:nvSpPr>
        <p:spPr>
          <a:xfrm>
            <a:off x="6529500" y="2757750"/>
            <a:ext cx="14004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Of South Bend residents are obese.</a:t>
            </a:r>
            <a:endParaRPr>
              <a:solidFill>
                <a:srgbClr val="98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ac6447f76d_0_143"/>
          <p:cNvSpPr txBox="1"/>
          <p:nvPr/>
        </p:nvSpPr>
        <p:spPr>
          <a:xfrm>
            <a:off x="3871275" y="2652300"/>
            <a:ext cx="14376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For every 100,000 people 182 will die of heart disease.</a:t>
            </a:r>
            <a:endParaRPr>
              <a:solidFill>
                <a:srgbClr val="CC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31" name="Google Shape;331;gac6447f76d_0_143"/>
          <p:cNvSpPr txBox="1"/>
          <p:nvPr/>
        </p:nvSpPr>
        <p:spPr>
          <a:xfrm>
            <a:off x="1214100" y="2689500"/>
            <a:ext cx="14004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1C00"/>
                </a:solidFill>
                <a:latin typeface="Didact Gothic"/>
                <a:ea typeface="Didact Gothic"/>
                <a:cs typeface="Didact Gothic"/>
                <a:sym typeface="Didact Gothic"/>
              </a:rPr>
              <a:t>Of South Bend diabetics, 32% are considered high risk.</a:t>
            </a:r>
            <a:endParaRPr>
              <a:solidFill>
                <a:srgbClr val="A61C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32" name="Google Shape;332;gac6447f76d_0_143"/>
          <p:cNvSpPr txBox="1"/>
          <p:nvPr>
            <p:ph idx="4294967295" type="body"/>
          </p:nvPr>
        </p:nvSpPr>
        <p:spPr>
          <a:xfrm>
            <a:off x="6281400" y="1245075"/>
            <a:ext cx="18966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980000"/>
                </a:solidFill>
              </a:rPr>
              <a:t>39%</a:t>
            </a:r>
            <a:r>
              <a:rPr lang="en" sz="5500"/>
              <a:t> </a:t>
            </a:r>
            <a:endParaRPr sz="5500"/>
          </a:p>
        </p:txBody>
      </p:sp>
      <p:sp>
        <p:nvSpPr>
          <p:cNvPr id="333" name="Google Shape;333;gac6447f76d_0_143"/>
          <p:cNvSpPr txBox="1"/>
          <p:nvPr/>
        </p:nvSpPr>
        <p:spPr>
          <a:xfrm>
            <a:off x="966000" y="1249725"/>
            <a:ext cx="18966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85200C"/>
                </a:solidFill>
                <a:latin typeface="Didact Gothic"/>
                <a:ea typeface="Didact Gothic"/>
                <a:cs typeface="Didact Gothic"/>
                <a:sym typeface="Didact Gothic"/>
              </a:rPr>
              <a:t>32%</a:t>
            </a:r>
            <a:r>
              <a:rPr lang="en" sz="5500">
                <a:solidFill>
                  <a:srgbClr val="85200C"/>
                </a:solidFill>
              </a:rPr>
              <a:t> </a:t>
            </a:r>
            <a:endParaRPr sz="5500">
              <a:solidFill>
                <a:srgbClr val="85200C"/>
              </a:solidFill>
            </a:endParaRPr>
          </a:p>
        </p:txBody>
      </p:sp>
      <p:sp>
        <p:nvSpPr>
          <p:cNvPr id="334" name="Google Shape;334;gac6447f76d_0_143"/>
          <p:cNvSpPr txBox="1"/>
          <p:nvPr/>
        </p:nvSpPr>
        <p:spPr>
          <a:xfrm>
            <a:off x="7027375" y="4697425"/>
            <a:ext cx="20547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Didact Gothic"/>
                <a:ea typeface="Didact Gothic"/>
                <a:cs typeface="Didact Gothic"/>
                <a:sym typeface="Didact Gothic"/>
              </a:rPr>
              <a:t>Source: </a:t>
            </a:r>
            <a:r>
              <a:rPr lang="en" sz="700" u="sng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  <a:hlinkClick r:id="rId3"/>
              </a:rPr>
              <a:t>South Bend Tribune</a:t>
            </a:r>
            <a:r>
              <a:rPr lang="en"/>
              <a:t> </a:t>
            </a:r>
            <a:r>
              <a:rPr lang="en" sz="800">
                <a:latin typeface="Didact Gothic"/>
                <a:ea typeface="Didact Gothic"/>
                <a:cs typeface="Didact Gothic"/>
                <a:sym typeface="Didact Gothic"/>
              </a:rPr>
              <a:t>&amp; </a:t>
            </a:r>
            <a:r>
              <a:rPr lang="en" sz="800" u="sng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  <a:hlinkClick r:id="rId4"/>
              </a:rPr>
              <a:t>Beacon Health</a:t>
            </a:r>
            <a:r>
              <a:rPr lang="en" sz="800"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4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ac6447f76d_0_236"/>
          <p:cNvPicPr preferRelativeResize="0"/>
          <p:nvPr/>
        </p:nvPicPr>
        <p:blipFill rotWithShape="1">
          <a:blip r:embed="rId3">
            <a:alphaModFix/>
          </a:blip>
          <a:srcRect b="0" l="0" r="0" t="10023"/>
          <a:stretch/>
        </p:blipFill>
        <p:spPr>
          <a:xfrm>
            <a:off x="1652738" y="910800"/>
            <a:ext cx="5838526" cy="397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ac6447f76d_0_236"/>
          <p:cNvSpPr txBox="1"/>
          <p:nvPr/>
        </p:nvSpPr>
        <p:spPr>
          <a:xfrm>
            <a:off x="86750" y="4755575"/>
            <a:ext cx="39042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idact Gothic"/>
                <a:ea typeface="Didact Gothic"/>
                <a:cs typeface="Didact Gothic"/>
                <a:sym typeface="Didact Gothic"/>
              </a:rPr>
              <a:t>Source: </a:t>
            </a:r>
            <a:r>
              <a:rPr lang="en" sz="800" u="sng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  <a:hlinkClick r:id="rId4"/>
              </a:rPr>
              <a:t>Beacon Health</a:t>
            </a:r>
            <a:endParaRPr sz="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41" name="Google Shape;341;gac6447f76d_0_236"/>
          <p:cNvSpPr txBox="1"/>
          <p:nvPr/>
        </p:nvSpPr>
        <p:spPr>
          <a:xfrm>
            <a:off x="1611375" y="296500"/>
            <a:ext cx="54786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42" name="Google Shape;342;gac6447f76d_0_236"/>
          <p:cNvSpPr txBox="1"/>
          <p:nvPr/>
        </p:nvSpPr>
        <p:spPr>
          <a:xfrm>
            <a:off x="1306575" y="80100"/>
            <a:ext cx="7628400" cy="20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0566D"/>
                </a:solidFill>
                <a:latin typeface="Didact Gothic"/>
                <a:ea typeface="Didact Gothic"/>
                <a:cs typeface="Didact Gothic"/>
                <a:sym typeface="Didact Gothic"/>
              </a:rPr>
              <a:t>Almost h</a:t>
            </a:r>
            <a:r>
              <a:rPr lang="en" sz="2000">
                <a:solidFill>
                  <a:srgbClr val="40566D"/>
                </a:solidFill>
                <a:latin typeface="Didact Gothic"/>
                <a:ea typeface="Didact Gothic"/>
                <a:cs typeface="Didact Gothic"/>
                <a:sym typeface="Didact Gothic"/>
              </a:rPr>
              <a:t>alf of the obese residents are considered very </a:t>
            </a:r>
            <a:endParaRPr sz="2000">
              <a:solidFill>
                <a:srgbClr val="40566D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0566D"/>
                </a:solidFill>
                <a:latin typeface="Didact Gothic"/>
                <a:ea typeface="Didact Gothic"/>
                <a:cs typeface="Didact Gothic"/>
                <a:sym typeface="Didact Gothic"/>
              </a:rPr>
              <a:t>severely obese</a:t>
            </a:r>
            <a:r>
              <a:rPr lang="en" sz="2000">
                <a:solidFill>
                  <a:srgbClr val="40566D"/>
                </a:solidFill>
                <a:latin typeface="Didact Gothic"/>
                <a:ea typeface="Didact Gothic"/>
                <a:cs typeface="Didact Gothic"/>
                <a:sym typeface="Didact Gothic"/>
              </a:rPr>
              <a:t>. </a:t>
            </a:r>
            <a:endParaRPr sz="2000">
              <a:solidFill>
                <a:srgbClr val="40566D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nnual Review Pitch Deck by Slidesgo">
  <a:themeElements>
    <a:clrScheme name="Simple Light">
      <a:dk1>
        <a:srgbClr val="252525"/>
      </a:dk1>
      <a:lt1>
        <a:srgbClr val="F5F6F1"/>
      </a:lt1>
      <a:dk2>
        <a:srgbClr val="E5E5DB"/>
      </a:dk2>
      <a:lt2>
        <a:srgbClr val="C7C0B5"/>
      </a:lt2>
      <a:accent1>
        <a:srgbClr val="B9B5AA"/>
      </a:accent1>
      <a:accent2>
        <a:srgbClr val="84827B"/>
      </a:accent2>
      <a:accent3>
        <a:srgbClr val="EBE4E0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